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435" r:id="rId3"/>
    <p:sldId id="459" r:id="rId4"/>
    <p:sldId id="284" r:id="rId5"/>
    <p:sldId id="262" r:id="rId6"/>
    <p:sldId id="261" r:id="rId7"/>
    <p:sldId id="273" r:id="rId8"/>
    <p:sldId id="505" r:id="rId9"/>
    <p:sldId id="265" r:id="rId10"/>
    <p:sldId id="281" r:id="rId11"/>
    <p:sldId id="502" r:id="rId12"/>
    <p:sldId id="500" r:id="rId13"/>
    <p:sldId id="503" r:id="rId14"/>
    <p:sldId id="504" r:id="rId15"/>
    <p:sldId id="473" r:id="rId16"/>
    <p:sldId id="472" r:id="rId17"/>
    <p:sldId id="256" r:id="rId18"/>
    <p:sldId id="433" r:id="rId19"/>
    <p:sldId id="453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k nazar" initials="b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1BF9E-54EC-4D16-82E9-8F718FA2893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1FA897-FBA8-460C-87A2-9D0540E5A8D3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</a:rPr>
            <a:t>Затруднение тока крови через суженный участок </a:t>
          </a:r>
          <a:r>
            <a:rPr lang="en-US" sz="2000" dirty="0">
              <a:solidFill>
                <a:schemeClr val="bg1"/>
              </a:solidFill>
            </a:rPr>
            <a:t>&gt; </a:t>
          </a:r>
          <a:r>
            <a:rPr lang="ru-RU" sz="2000" dirty="0">
              <a:solidFill>
                <a:schemeClr val="bg1"/>
              </a:solidFill>
            </a:rPr>
            <a:t>значительно возрастает артериальное давление в аорте и ее ветвях выше места сужения (до 200 мм рт. ст. и более) и понижается ниже него </a:t>
          </a:r>
        </a:p>
      </dgm:t>
    </dgm:pt>
    <dgm:pt modelId="{53FE2E72-D781-4AE4-A133-6DDC02041408}" type="parTrans" cxnId="{09065BA6-ABEC-4EE5-8382-6D7F08C4C5DC}">
      <dgm:prSet/>
      <dgm:spPr/>
      <dgm:t>
        <a:bodyPr/>
        <a:lstStyle/>
        <a:p>
          <a:endParaRPr lang="ru-RU"/>
        </a:p>
      </dgm:t>
    </dgm:pt>
    <dgm:pt modelId="{172A2B43-7FF3-4A7F-BCC3-48EFB6890C5A}" type="sibTrans" cxnId="{09065BA6-ABEC-4EE5-8382-6D7F08C4C5DC}">
      <dgm:prSet custT="1"/>
      <dgm:spPr/>
      <dgm:t>
        <a:bodyPr/>
        <a:lstStyle/>
        <a:p>
          <a:endParaRPr lang="ru-RU" sz="3200">
            <a:solidFill>
              <a:schemeClr val="bg1"/>
            </a:solidFill>
          </a:endParaRPr>
        </a:p>
      </dgm:t>
    </dgm:pt>
    <dgm:pt modelId="{FBBC3419-B1B1-41F3-964A-EC1933B93139}">
      <dgm:prSet phldrT="[Текст]" phldr="1"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346E6595-7270-4EE2-90DC-8B7DFEABD446}" type="parTrans" cxnId="{5F6156C5-70F9-4FE1-BDE4-89E3CD58B37C}">
      <dgm:prSet/>
      <dgm:spPr/>
      <dgm:t>
        <a:bodyPr/>
        <a:lstStyle/>
        <a:p>
          <a:endParaRPr lang="ru-RU"/>
        </a:p>
      </dgm:t>
    </dgm:pt>
    <dgm:pt modelId="{2DC0D312-FC1B-4807-BB8F-A5AD9246673C}" type="sibTrans" cxnId="{5F6156C5-70F9-4FE1-BDE4-89E3CD58B37C}">
      <dgm:prSet/>
      <dgm:spPr/>
      <dgm:t>
        <a:bodyPr/>
        <a:lstStyle/>
        <a:p>
          <a:endParaRPr lang="ru-RU"/>
        </a:p>
      </dgm:t>
    </dgm:pt>
    <dgm:pt modelId="{697CB3D7-150D-4625-8F7B-5B2F7DAB2B57}">
      <dgm:prSet phldrT="[Текст]" phldr="1"/>
      <dgm:spPr/>
      <dgm:t>
        <a:bodyPr/>
        <a:lstStyle/>
        <a:p>
          <a:endParaRPr lang="ru-RU" sz="2400" dirty="0">
            <a:solidFill>
              <a:schemeClr val="bg1"/>
            </a:solidFill>
          </a:endParaRPr>
        </a:p>
      </dgm:t>
    </dgm:pt>
    <dgm:pt modelId="{9E2EED44-6B91-44CA-88A6-A7FEEC1582D6}" type="parTrans" cxnId="{516DB8E0-09B0-43FC-9C23-D8862D203463}">
      <dgm:prSet/>
      <dgm:spPr/>
      <dgm:t>
        <a:bodyPr/>
        <a:lstStyle/>
        <a:p>
          <a:endParaRPr lang="ru-RU"/>
        </a:p>
      </dgm:t>
    </dgm:pt>
    <dgm:pt modelId="{E8603782-3515-4E5B-9CB6-6796F7838F15}" type="sibTrans" cxnId="{516DB8E0-09B0-43FC-9C23-D8862D203463}">
      <dgm:prSet/>
      <dgm:spPr/>
      <dgm:t>
        <a:bodyPr/>
        <a:lstStyle/>
        <a:p>
          <a:endParaRPr lang="ru-RU"/>
        </a:p>
      </dgm:t>
    </dgm:pt>
    <dgm:pt modelId="{17ABF7F1-AF13-4E1C-9D85-03A8B00FBA9B}">
      <dgm:prSet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</a:rPr>
            <a:t>Развивается синдром артериальной гипертензии в сосудах головного мозга и верхней половины тела</a:t>
          </a:r>
        </a:p>
      </dgm:t>
    </dgm:pt>
    <dgm:pt modelId="{54E5E017-C4B6-4CD3-AA6B-CDA2C4CE653C}" type="parTrans" cxnId="{03AA923F-DA79-40BA-A77C-491F4724C27D}">
      <dgm:prSet/>
      <dgm:spPr/>
      <dgm:t>
        <a:bodyPr/>
        <a:lstStyle/>
        <a:p>
          <a:endParaRPr lang="ru-RU"/>
        </a:p>
      </dgm:t>
    </dgm:pt>
    <dgm:pt modelId="{B22FC061-164D-46B0-850B-F0F309542EBB}" type="sibTrans" cxnId="{03AA923F-DA79-40BA-A77C-491F4724C27D}">
      <dgm:prSet custT="1"/>
      <dgm:spPr/>
      <dgm:t>
        <a:bodyPr/>
        <a:lstStyle/>
        <a:p>
          <a:endParaRPr lang="ru-RU" sz="3200">
            <a:solidFill>
              <a:schemeClr val="bg1"/>
            </a:solidFill>
          </a:endParaRPr>
        </a:p>
      </dgm:t>
    </dgm:pt>
    <dgm:pt modelId="{78A5ADC6-FC0E-4A45-AE2F-2C73FF8A3C84}">
      <dgm:prSet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</a:rPr>
            <a:t>Систолическая перегрузка левого желудочка, гипертрофия миокарда с последующей его дистрофией</a:t>
          </a:r>
        </a:p>
      </dgm:t>
    </dgm:pt>
    <dgm:pt modelId="{D9FC3F51-9849-498A-9B8C-4E01ECC017D9}" type="parTrans" cxnId="{0521B22C-6B24-4AE4-A072-C700F69F71F7}">
      <dgm:prSet/>
      <dgm:spPr/>
      <dgm:t>
        <a:bodyPr/>
        <a:lstStyle/>
        <a:p>
          <a:endParaRPr lang="ru-RU"/>
        </a:p>
      </dgm:t>
    </dgm:pt>
    <dgm:pt modelId="{2CF13086-12B0-42FF-BF43-3177A1191BE2}" type="sibTrans" cxnId="{0521B22C-6B24-4AE4-A072-C700F69F71F7}">
      <dgm:prSet custT="1"/>
      <dgm:spPr/>
      <dgm:t>
        <a:bodyPr/>
        <a:lstStyle/>
        <a:p>
          <a:endParaRPr lang="ru-RU" sz="3200">
            <a:solidFill>
              <a:schemeClr val="bg1"/>
            </a:solidFill>
          </a:endParaRPr>
        </a:p>
      </dgm:t>
    </dgm:pt>
    <dgm:pt modelId="{934A4674-4DDB-47DF-AB32-315E0B60604A}">
      <dgm:prSet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</a:rPr>
            <a:t>Присоединение со временем коронарной недостаточности </a:t>
          </a:r>
        </a:p>
      </dgm:t>
    </dgm:pt>
    <dgm:pt modelId="{040E7AD0-3F72-4540-A785-9304BDE9A8D6}" type="parTrans" cxnId="{AFB6A202-275B-4650-B8A2-5B473930F6E5}">
      <dgm:prSet/>
      <dgm:spPr/>
      <dgm:t>
        <a:bodyPr/>
        <a:lstStyle/>
        <a:p>
          <a:endParaRPr lang="ru-RU"/>
        </a:p>
      </dgm:t>
    </dgm:pt>
    <dgm:pt modelId="{C27949C3-6100-42DC-8C52-0B88BDEC1559}" type="sibTrans" cxnId="{AFB6A202-275B-4650-B8A2-5B473930F6E5}">
      <dgm:prSet custT="1"/>
      <dgm:spPr/>
      <dgm:t>
        <a:bodyPr/>
        <a:lstStyle/>
        <a:p>
          <a:endParaRPr lang="ru-RU" sz="3200">
            <a:solidFill>
              <a:schemeClr val="bg1"/>
            </a:solidFill>
          </a:endParaRPr>
        </a:p>
      </dgm:t>
    </dgm:pt>
    <dgm:pt modelId="{4AC36A33-8E93-46A8-A987-2FF1251FB946}">
      <dgm:prSet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</a:rPr>
            <a:t>Тяжелая декомпенсация левого желудочка </a:t>
          </a:r>
        </a:p>
      </dgm:t>
    </dgm:pt>
    <dgm:pt modelId="{D8434160-C336-4DA6-9089-18BB0C64BB8E}" type="parTrans" cxnId="{29620D55-BD8C-404D-BA9B-DE4734747425}">
      <dgm:prSet/>
      <dgm:spPr/>
      <dgm:t>
        <a:bodyPr/>
        <a:lstStyle/>
        <a:p>
          <a:endParaRPr lang="ru-RU"/>
        </a:p>
      </dgm:t>
    </dgm:pt>
    <dgm:pt modelId="{7F6FF5AD-88E5-4D8C-A5DB-A225BAE2227D}" type="sibTrans" cxnId="{29620D55-BD8C-404D-BA9B-DE4734747425}">
      <dgm:prSet/>
      <dgm:spPr/>
      <dgm:t>
        <a:bodyPr/>
        <a:lstStyle/>
        <a:p>
          <a:endParaRPr lang="ru-RU"/>
        </a:p>
      </dgm:t>
    </dgm:pt>
    <dgm:pt modelId="{639FFC2C-B711-407B-BB3C-6E262710617B}">
      <dgm:prSet/>
      <dgm:spPr/>
      <dgm:t>
        <a:bodyPr/>
        <a:lstStyle/>
        <a:p>
          <a:endParaRPr lang="x-none" sz="2400">
            <a:solidFill>
              <a:schemeClr val="bg1"/>
            </a:solidFill>
          </a:endParaRPr>
        </a:p>
      </dgm:t>
    </dgm:pt>
    <dgm:pt modelId="{0C8E8E8D-1AFF-4AC8-B315-555BED21BB2B}" type="parTrans" cxnId="{54649892-A24A-4376-AB53-A9321DECB2C5}">
      <dgm:prSet/>
      <dgm:spPr/>
      <dgm:t>
        <a:bodyPr/>
        <a:lstStyle/>
        <a:p>
          <a:endParaRPr lang="ru-RU"/>
        </a:p>
      </dgm:t>
    </dgm:pt>
    <dgm:pt modelId="{E42766B8-851D-40CD-8EDB-12546074D861}" type="sibTrans" cxnId="{54649892-A24A-4376-AB53-A9321DECB2C5}">
      <dgm:prSet/>
      <dgm:spPr/>
      <dgm:t>
        <a:bodyPr/>
        <a:lstStyle/>
        <a:p>
          <a:endParaRPr lang="ru-RU"/>
        </a:p>
      </dgm:t>
    </dgm:pt>
    <dgm:pt modelId="{F587BC86-1AE7-4967-B095-3B462DC46FD8}">
      <dgm:prSet/>
      <dgm:spPr/>
      <dgm:t>
        <a:bodyPr/>
        <a:lstStyle/>
        <a:p>
          <a:endParaRPr lang="x-none" sz="2400">
            <a:solidFill>
              <a:schemeClr val="bg1"/>
            </a:solidFill>
          </a:endParaRPr>
        </a:p>
      </dgm:t>
    </dgm:pt>
    <dgm:pt modelId="{454A10B6-4A19-4B65-B141-FC3A6E33A61F}" type="parTrans" cxnId="{B78CF7AF-354A-4E67-A3CC-EA1A82851DBC}">
      <dgm:prSet/>
      <dgm:spPr/>
      <dgm:t>
        <a:bodyPr/>
        <a:lstStyle/>
        <a:p>
          <a:endParaRPr lang="ru-RU"/>
        </a:p>
      </dgm:t>
    </dgm:pt>
    <dgm:pt modelId="{C3815A88-0FF6-48E1-9941-7416366C2864}" type="sibTrans" cxnId="{B78CF7AF-354A-4E67-A3CC-EA1A82851DBC}">
      <dgm:prSet/>
      <dgm:spPr/>
      <dgm:t>
        <a:bodyPr/>
        <a:lstStyle/>
        <a:p>
          <a:endParaRPr lang="ru-RU"/>
        </a:p>
      </dgm:t>
    </dgm:pt>
    <dgm:pt modelId="{E08987E4-B16E-471E-BD73-5D24A7A6485E}">
      <dgm:prSet/>
      <dgm:spPr/>
      <dgm:t>
        <a:bodyPr/>
        <a:lstStyle/>
        <a:p>
          <a:endParaRPr lang="ru-RU" sz="2000" dirty="0">
            <a:solidFill>
              <a:schemeClr val="bg1"/>
            </a:solidFill>
          </a:endParaRPr>
        </a:p>
      </dgm:t>
    </dgm:pt>
    <dgm:pt modelId="{FD8F478C-9ABB-4D86-927C-22702A5EC2AF}" type="parTrans" cxnId="{CE0938B9-50D5-4467-B3C2-289E104145AE}">
      <dgm:prSet/>
      <dgm:spPr/>
      <dgm:t>
        <a:bodyPr/>
        <a:lstStyle/>
        <a:p>
          <a:endParaRPr lang="ru-RU"/>
        </a:p>
      </dgm:t>
    </dgm:pt>
    <dgm:pt modelId="{FBCB8E12-A027-4408-B80D-FE2F8391E1F3}" type="sibTrans" cxnId="{CE0938B9-50D5-4467-B3C2-289E104145AE}">
      <dgm:prSet/>
      <dgm:spPr/>
      <dgm:t>
        <a:bodyPr/>
        <a:lstStyle/>
        <a:p>
          <a:endParaRPr lang="ru-RU"/>
        </a:p>
      </dgm:t>
    </dgm:pt>
    <dgm:pt modelId="{CCCBDE59-8A2D-49D5-AD2A-5978CC355C7B}" type="pres">
      <dgm:prSet presAssocID="{95F1BF9E-54EC-4D16-82E9-8F718FA2893B}" presName="outerComposite" presStyleCnt="0">
        <dgm:presLayoutVars>
          <dgm:chMax val="5"/>
          <dgm:dir/>
          <dgm:resizeHandles val="exact"/>
        </dgm:presLayoutVars>
      </dgm:prSet>
      <dgm:spPr/>
    </dgm:pt>
    <dgm:pt modelId="{120550DA-5205-4C2C-9558-9CC978B7ED4B}" type="pres">
      <dgm:prSet presAssocID="{95F1BF9E-54EC-4D16-82E9-8F718FA2893B}" presName="dummyMaxCanvas" presStyleCnt="0">
        <dgm:presLayoutVars/>
      </dgm:prSet>
      <dgm:spPr/>
    </dgm:pt>
    <dgm:pt modelId="{41A09851-73F1-4613-8B76-0B9611311250}" type="pres">
      <dgm:prSet presAssocID="{95F1BF9E-54EC-4D16-82E9-8F718FA2893B}" presName="FiveNodes_1" presStyleLbl="node1" presStyleIdx="0" presStyleCnt="5" custScaleX="107967" custScaleY="128347" custLinFactNeighborX="4779" custLinFactNeighborY="6119">
        <dgm:presLayoutVars>
          <dgm:bulletEnabled val="1"/>
        </dgm:presLayoutVars>
      </dgm:prSet>
      <dgm:spPr/>
    </dgm:pt>
    <dgm:pt modelId="{6CA7E3AC-AF72-40BE-A49B-5376967C01C4}" type="pres">
      <dgm:prSet presAssocID="{95F1BF9E-54EC-4D16-82E9-8F718FA2893B}" presName="FiveNodes_2" presStyleLbl="node1" presStyleIdx="1" presStyleCnt="5" custScaleX="107972" custLinFactNeighborX="4829" custLinFactNeighborY="4589">
        <dgm:presLayoutVars>
          <dgm:bulletEnabled val="1"/>
        </dgm:presLayoutVars>
      </dgm:prSet>
      <dgm:spPr/>
    </dgm:pt>
    <dgm:pt modelId="{057F85FD-5B03-4C89-98B1-5803174971B2}" type="pres">
      <dgm:prSet presAssocID="{95F1BF9E-54EC-4D16-82E9-8F718FA2893B}" presName="FiveNodes_3" presStyleLbl="node1" presStyleIdx="2" presStyleCnt="5" custScaleX="107972" custLinFactNeighborX="1770" custLinFactNeighborY="-9895">
        <dgm:presLayoutVars>
          <dgm:bulletEnabled val="1"/>
        </dgm:presLayoutVars>
      </dgm:prSet>
      <dgm:spPr/>
    </dgm:pt>
    <dgm:pt modelId="{0C03DA4D-9D88-4635-9D0F-0809509E511A}" type="pres">
      <dgm:prSet presAssocID="{95F1BF9E-54EC-4D16-82E9-8F718FA2893B}" presName="FiveNodes_4" presStyleLbl="node1" presStyleIdx="3" presStyleCnt="5" custScaleX="107972" custScaleY="65264" custLinFactNeighborX="708" custLinFactNeighborY="-41303">
        <dgm:presLayoutVars>
          <dgm:bulletEnabled val="1"/>
        </dgm:presLayoutVars>
      </dgm:prSet>
      <dgm:spPr/>
    </dgm:pt>
    <dgm:pt modelId="{15E657A3-78D8-446E-B89A-A26AE92B3B88}" type="pres">
      <dgm:prSet presAssocID="{95F1BF9E-54EC-4D16-82E9-8F718FA2893B}" presName="FiveNodes_5" presStyleLbl="node1" presStyleIdx="4" presStyleCnt="5" custScaleX="109476" custScaleY="60674" custLinFactNeighborX="-2478" custLinFactNeighborY="-90254">
        <dgm:presLayoutVars>
          <dgm:bulletEnabled val="1"/>
        </dgm:presLayoutVars>
      </dgm:prSet>
      <dgm:spPr/>
    </dgm:pt>
    <dgm:pt modelId="{979CCDEA-B5EB-4403-A4EA-3F4EA256567C}" type="pres">
      <dgm:prSet presAssocID="{95F1BF9E-54EC-4D16-82E9-8F718FA2893B}" presName="FiveConn_1-2" presStyleLbl="fgAccFollowNode1" presStyleIdx="0" presStyleCnt="4" custScaleX="107972">
        <dgm:presLayoutVars>
          <dgm:bulletEnabled val="1"/>
        </dgm:presLayoutVars>
      </dgm:prSet>
      <dgm:spPr/>
    </dgm:pt>
    <dgm:pt modelId="{B9CAA08F-E16D-4732-A161-CDD483025F66}" type="pres">
      <dgm:prSet presAssocID="{95F1BF9E-54EC-4D16-82E9-8F718FA2893B}" presName="FiveConn_2-3" presStyleLbl="fgAccFollowNode1" presStyleIdx="1" presStyleCnt="4" custScaleX="107972">
        <dgm:presLayoutVars>
          <dgm:bulletEnabled val="1"/>
        </dgm:presLayoutVars>
      </dgm:prSet>
      <dgm:spPr/>
    </dgm:pt>
    <dgm:pt modelId="{559CBDA6-871C-4A1C-A828-DD6FB20405AB}" type="pres">
      <dgm:prSet presAssocID="{95F1BF9E-54EC-4D16-82E9-8F718FA2893B}" presName="FiveConn_3-4" presStyleLbl="fgAccFollowNode1" presStyleIdx="2" presStyleCnt="4" custScaleX="107972">
        <dgm:presLayoutVars>
          <dgm:bulletEnabled val="1"/>
        </dgm:presLayoutVars>
      </dgm:prSet>
      <dgm:spPr/>
    </dgm:pt>
    <dgm:pt modelId="{37869BF4-6005-48E8-ADC0-C2775D522423}" type="pres">
      <dgm:prSet presAssocID="{95F1BF9E-54EC-4D16-82E9-8F718FA2893B}" presName="FiveConn_4-5" presStyleLbl="fgAccFollowNode1" presStyleIdx="3" presStyleCnt="4" custScaleX="107972">
        <dgm:presLayoutVars>
          <dgm:bulletEnabled val="1"/>
        </dgm:presLayoutVars>
      </dgm:prSet>
      <dgm:spPr/>
    </dgm:pt>
    <dgm:pt modelId="{701014EE-84CB-4682-8720-A843670B0FCF}" type="pres">
      <dgm:prSet presAssocID="{95F1BF9E-54EC-4D16-82E9-8F718FA2893B}" presName="FiveNodes_1_text" presStyleLbl="node1" presStyleIdx="4" presStyleCnt="5">
        <dgm:presLayoutVars>
          <dgm:bulletEnabled val="1"/>
        </dgm:presLayoutVars>
      </dgm:prSet>
      <dgm:spPr/>
    </dgm:pt>
    <dgm:pt modelId="{53727F5A-A31B-4361-B7F0-819B045A93E7}" type="pres">
      <dgm:prSet presAssocID="{95F1BF9E-54EC-4D16-82E9-8F718FA2893B}" presName="FiveNodes_2_text" presStyleLbl="node1" presStyleIdx="4" presStyleCnt="5">
        <dgm:presLayoutVars>
          <dgm:bulletEnabled val="1"/>
        </dgm:presLayoutVars>
      </dgm:prSet>
      <dgm:spPr/>
    </dgm:pt>
    <dgm:pt modelId="{A738B6C6-E0D4-4E87-B7B7-D14B7144EFCC}" type="pres">
      <dgm:prSet presAssocID="{95F1BF9E-54EC-4D16-82E9-8F718FA2893B}" presName="FiveNodes_3_text" presStyleLbl="node1" presStyleIdx="4" presStyleCnt="5">
        <dgm:presLayoutVars>
          <dgm:bulletEnabled val="1"/>
        </dgm:presLayoutVars>
      </dgm:prSet>
      <dgm:spPr/>
    </dgm:pt>
    <dgm:pt modelId="{445A917E-040D-4FD4-9284-017E95971D63}" type="pres">
      <dgm:prSet presAssocID="{95F1BF9E-54EC-4D16-82E9-8F718FA2893B}" presName="FiveNodes_4_text" presStyleLbl="node1" presStyleIdx="4" presStyleCnt="5">
        <dgm:presLayoutVars>
          <dgm:bulletEnabled val="1"/>
        </dgm:presLayoutVars>
      </dgm:prSet>
      <dgm:spPr/>
    </dgm:pt>
    <dgm:pt modelId="{61F240EE-926D-4360-BC96-6C8CA9FB4229}" type="pres">
      <dgm:prSet presAssocID="{95F1BF9E-54EC-4D16-82E9-8F718FA2893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FB6A202-275B-4650-B8A2-5B473930F6E5}" srcId="{95F1BF9E-54EC-4D16-82E9-8F718FA2893B}" destId="{934A4674-4DDB-47DF-AB32-315E0B60604A}" srcOrd="3" destOrd="0" parTransId="{040E7AD0-3F72-4540-A785-9304BDE9A8D6}" sibTransId="{C27949C3-6100-42DC-8C52-0B88BDEC1559}"/>
    <dgm:cxn modelId="{1A787C17-B5A3-44FB-967C-19C835717E9C}" type="presOf" srcId="{17ABF7F1-AF13-4E1C-9D85-03A8B00FBA9B}" destId="{6CA7E3AC-AF72-40BE-A49B-5376967C01C4}" srcOrd="0" destOrd="0" presId="urn:microsoft.com/office/officeart/2005/8/layout/vProcess5"/>
    <dgm:cxn modelId="{C86D412C-8EB7-4349-BACF-36EF92329D28}" type="presOf" srcId="{CE1FA897-FBA8-460C-87A2-9D0540E5A8D3}" destId="{701014EE-84CB-4682-8720-A843670B0FCF}" srcOrd="1" destOrd="0" presId="urn:microsoft.com/office/officeart/2005/8/layout/vProcess5"/>
    <dgm:cxn modelId="{0521B22C-6B24-4AE4-A072-C700F69F71F7}" srcId="{95F1BF9E-54EC-4D16-82E9-8F718FA2893B}" destId="{78A5ADC6-FC0E-4A45-AE2F-2C73FF8A3C84}" srcOrd="2" destOrd="0" parTransId="{D9FC3F51-9849-498A-9B8C-4E01ECC017D9}" sibTransId="{2CF13086-12B0-42FF-BF43-3177A1191BE2}"/>
    <dgm:cxn modelId="{03AA923F-DA79-40BA-A77C-491F4724C27D}" srcId="{95F1BF9E-54EC-4D16-82E9-8F718FA2893B}" destId="{17ABF7F1-AF13-4E1C-9D85-03A8B00FBA9B}" srcOrd="1" destOrd="0" parTransId="{54E5E017-C4B6-4CD3-AA6B-CDA2C4CE653C}" sibTransId="{B22FC061-164D-46B0-850B-F0F309542EBB}"/>
    <dgm:cxn modelId="{E676776B-5420-4C33-ADD6-53B8CC5A03A4}" type="presOf" srcId="{4AC36A33-8E93-46A8-A987-2FF1251FB946}" destId="{15E657A3-78D8-446E-B89A-A26AE92B3B88}" srcOrd="0" destOrd="0" presId="urn:microsoft.com/office/officeart/2005/8/layout/vProcess5"/>
    <dgm:cxn modelId="{9749276D-8541-4C38-BC90-23F3E25D6EE6}" type="presOf" srcId="{934A4674-4DDB-47DF-AB32-315E0B60604A}" destId="{445A917E-040D-4FD4-9284-017E95971D63}" srcOrd="1" destOrd="0" presId="urn:microsoft.com/office/officeart/2005/8/layout/vProcess5"/>
    <dgm:cxn modelId="{80AFA54E-0030-4016-9EE4-41608637E764}" type="presOf" srcId="{4AC36A33-8E93-46A8-A987-2FF1251FB946}" destId="{61F240EE-926D-4360-BC96-6C8CA9FB4229}" srcOrd="1" destOrd="0" presId="urn:microsoft.com/office/officeart/2005/8/layout/vProcess5"/>
    <dgm:cxn modelId="{29620D55-BD8C-404D-BA9B-DE4734747425}" srcId="{95F1BF9E-54EC-4D16-82E9-8F718FA2893B}" destId="{4AC36A33-8E93-46A8-A987-2FF1251FB946}" srcOrd="4" destOrd="0" parTransId="{D8434160-C336-4DA6-9089-18BB0C64BB8E}" sibTransId="{7F6FF5AD-88E5-4D8C-A5DB-A225BAE2227D}"/>
    <dgm:cxn modelId="{54649892-A24A-4376-AB53-A9321DECB2C5}" srcId="{95F1BF9E-54EC-4D16-82E9-8F718FA2893B}" destId="{639FFC2C-B711-407B-BB3C-6E262710617B}" srcOrd="5" destOrd="0" parTransId="{0C8E8E8D-1AFF-4AC8-B315-555BED21BB2B}" sibTransId="{E42766B8-851D-40CD-8EDB-12546074D861}"/>
    <dgm:cxn modelId="{ABE0AFA0-E4E4-4E5A-93B5-E8FB11D8C9F3}" type="presOf" srcId="{17ABF7F1-AF13-4E1C-9D85-03A8B00FBA9B}" destId="{53727F5A-A31B-4361-B7F0-819B045A93E7}" srcOrd="1" destOrd="0" presId="urn:microsoft.com/office/officeart/2005/8/layout/vProcess5"/>
    <dgm:cxn modelId="{AC9B33A3-7B6F-4A29-A943-CED9BE2E4F8B}" type="presOf" srcId="{C27949C3-6100-42DC-8C52-0B88BDEC1559}" destId="{37869BF4-6005-48E8-ADC0-C2775D522423}" srcOrd="0" destOrd="0" presId="urn:microsoft.com/office/officeart/2005/8/layout/vProcess5"/>
    <dgm:cxn modelId="{784BD5A4-913C-4C99-9693-84E2D2D35BDB}" type="presOf" srcId="{2CF13086-12B0-42FF-BF43-3177A1191BE2}" destId="{559CBDA6-871C-4A1C-A828-DD6FB20405AB}" srcOrd="0" destOrd="0" presId="urn:microsoft.com/office/officeart/2005/8/layout/vProcess5"/>
    <dgm:cxn modelId="{742C6CA5-AEEF-40A5-97BE-D88B72F49A99}" type="presOf" srcId="{78A5ADC6-FC0E-4A45-AE2F-2C73FF8A3C84}" destId="{A738B6C6-E0D4-4E87-B7B7-D14B7144EFCC}" srcOrd="1" destOrd="0" presId="urn:microsoft.com/office/officeart/2005/8/layout/vProcess5"/>
    <dgm:cxn modelId="{09065BA6-ABEC-4EE5-8382-6D7F08C4C5DC}" srcId="{95F1BF9E-54EC-4D16-82E9-8F718FA2893B}" destId="{CE1FA897-FBA8-460C-87A2-9D0540E5A8D3}" srcOrd="0" destOrd="0" parTransId="{53FE2E72-D781-4AE4-A133-6DDC02041408}" sibTransId="{172A2B43-7FF3-4A7F-BCC3-48EFB6890C5A}"/>
    <dgm:cxn modelId="{33057FAF-6A6E-4EC3-952B-06D4A26E3EDA}" type="presOf" srcId="{934A4674-4DDB-47DF-AB32-315E0B60604A}" destId="{0C03DA4D-9D88-4635-9D0F-0809509E511A}" srcOrd="0" destOrd="0" presId="urn:microsoft.com/office/officeart/2005/8/layout/vProcess5"/>
    <dgm:cxn modelId="{B78CF7AF-354A-4E67-A3CC-EA1A82851DBC}" srcId="{95F1BF9E-54EC-4D16-82E9-8F718FA2893B}" destId="{F587BC86-1AE7-4967-B095-3B462DC46FD8}" srcOrd="6" destOrd="0" parTransId="{454A10B6-4A19-4B65-B141-FC3A6E33A61F}" sibTransId="{C3815A88-0FF6-48E1-9941-7416366C2864}"/>
    <dgm:cxn modelId="{15610DB7-6095-46E0-B21F-B22C08E824DC}" type="presOf" srcId="{172A2B43-7FF3-4A7F-BCC3-48EFB6890C5A}" destId="{979CCDEA-B5EB-4403-A4EA-3F4EA256567C}" srcOrd="0" destOrd="0" presId="urn:microsoft.com/office/officeart/2005/8/layout/vProcess5"/>
    <dgm:cxn modelId="{CE0938B9-50D5-4467-B3C2-289E104145AE}" srcId="{95F1BF9E-54EC-4D16-82E9-8F718FA2893B}" destId="{E08987E4-B16E-471E-BD73-5D24A7A6485E}" srcOrd="7" destOrd="0" parTransId="{FD8F478C-9ABB-4D86-927C-22702A5EC2AF}" sibTransId="{FBCB8E12-A027-4408-B80D-FE2F8391E1F3}"/>
    <dgm:cxn modelId="{73768AC3-379F-48F3-AD50-0F4B2A2436A8}" type="presOf" srcId="{CE1FA897-FBA8-460C-87A2-9D0540E5A8D3}" destId="{41A09851-73F1-4613-8B76-0B9611311250}" srcOrd="0" destOrd="0" presId="urn:microsoft.com/office/officeart/2005/8/layout/vProcess5"/>
    <dgm:cxn modelId="{5F6156C5-70F9-4FE1-BDE4-89E3CD58B37C}" srcId="{95F1BF9E-54EC-4D16-82E9-8F718FA2893B}" destId="{FBBC3419-B1B1-41F3-964A-EC1933B93139}" srcOrd="8" destOrd="0" parTransId="{346E6595-7270-4EE2-90DC-8B7DFEABD446}" sibTransId="{2DC0D312-FC1B-4807-BB8F-A5AD9246673C}"/>
    <dgm:cxn modelId="{A0B35CD5-DB18-4F67-9341-1AE5FECDCF1F}" type="presOf" srcId="{78A5ADC6-FC0E-4A45-AE2F-2C73FF8A3C84}" destId="{057F85FD-5B03-4C89-98B1-5803174971B2}" srcOrd="0" destOrd="0" presId="urn:microsoft.com/office/officeart/2005/8/layout/vProcess5"/>
    <dgm:cxn modelId="{516DB8E0-09B0-43FC-9C23-D8862D203463}" srcId="{95F1BF9E-54EC-4D16-82E9-8F718FA2893B}" destId="{697CB3D7-150D-4625-8F7B-5B2F7DAB2B57}" srcOrd="9" destOrd="0" parTransId="{9E2EED44-6B91-44CA-88A6-A7FEEC1582D6}" sibTransId="{E8603782-3515-4E5B-9CB6-6796F7838F15}"/>
    <dgm:cxn modelId="{03A516E4-9936-4997-B889-BFB53CDAD770}" type="presOf" srcId="{B22FC061-164D-46B0-850B-F0F309542EBB}" destId="{B9CAA08F-E16D-4732-A161-CDD483025F66}" srcOrd="0" destOrd="0" presId="urn:microsoft.com/office/officeart/2005/8/layout/vProcess5"/>
    <dgm:cxn modelId="{862D90F8-088B-4865-A450-52B0687DDFAB}" type="presOf" srcId="{95F1BF9E-54EC-4D16-82E9-8F718FA2893B}" destId="{CCCBDE59-8A2D-49D5-AD2A-5978CC355C7B}" srcOrd="0" destOrd="0" presId="urn:microsoft.com/office/officeart/2005/8/layout/vProcess5"/>
    <dgm:cxn modelId="{FD763D69-238C-49F0-AC31-D0278EDF785B}" type="presParOf" srcId="{CCCBDE59-8A2D-49D5-AD2A-5978CC355C7B}" destId="{120550DA-5205-4C2C-9558-9CC978B7ED4B}" srcOrd="0" destOrd="0" presId="urn:microsoft.com/office/officeart/2005/8/layout/vProcess5"/>
    <dgm:cxn modelId="{BE9BC926-8C4E-4802-8340-F6D47D93EEF3}" type="presParOf" srcId="{CCCBDE59-8A2D-49D5-AD2A-5978CC355C7B}" destId="{41A09851-73F1-4613-8B76-0B9611311250}" srcOrd="1" destOrd="0" presId="urn:microsoft.com/office/officeart/2005/8/layout/vProcess5"/>
    <dgm:cxn modelId="{1D0AE50D-FEAF-4C2F-970F-E5505E32FC58}" type="presParOf" srcId="{CCCBDE59-8A2D-49D5-AD2A-5978CC355C7B}" destId="{6CA7E3AC-AF72-40BE-A49B-5376967C01C4}" srcOrd="2" destOrd="0" presId="urn:microsoft.com/office/officeart/2005/8/layout/vProcess5"/>
    <dgm:cxn modelId="{2A8FBBA2-7A75-4F41-AD7F-BFF7A3E4AB99}" type="presParOf" srcId="{CCCBDE59-8A2D-49D5-AD2A-5978CC355C7B}" destId="{057F85FD-5B03-4C89-98B1-5803174971B2}" srcOrd="3" destOrd="0" presId="urn:microsoft.com/office/officeart/2005/8/layout/vProcess5"/>
    <dgm:cxn modelId="{16108E03-E24E-4B4E-A706-7C993400DFC0}" type="presParOf" srcId="{CCCBDE59-8A2D-49D5-AD2A-5978CC355C7B}" destId="{0C03DA4D-9D88-4635-9D0F-0809509E511A}" srcOrd="4" destOrd="0" presId="urn:microsoft.com/office/officeart/2005/8/layout/vProcess5"/>
    <dgm:cxn modelId="{34A51A61-91CF-4246-9EA6-D65C53A321CB}" type="presParOf" srcId="{CCCBDE59-8A2D-49D5-AD2A-5978CC355C7B}" destId="{15E657A3-78D8-446E-B89A-A26AE92B3B88}" srcOrd="5" destOrd="0" presId="urn:microsoft.com/office/officeart/2005/8/layout/vProcess5"/>
    <dgm:cxn modelId="{DB4FF928-BA64-4275-B08B-EA00E4929886}" type="presParOf" srcId="{CCCBDE59-8A2D-49D5-AD2A-5978CC355C7B}" destId="{979CCDEA-B5EB-4403-A4EA-3F4EA256567C}" srcOrd="6" destOrd="0" presId="urn:microsoft.com/office/officeart/2005/8/layout/vProcess5"/>
    <dgm:cxn modelId="{37850C84-DD9E-4BCF-B944-D9F538C5E95C}" type="presParOf" srcId="{CCCBDE59-8A2D-49D5-AD2A-5978CC355C7B}" destId="{B9CAA08F-E16D-4732-A161-CDD483025F66}" srcOrd="7" destOrd="0" presId="urn:microsoft.com/office/officeart/2005/8/layout/vProcess5"/>
    <dgm:cxn modelId="{5C3A8AD5-9A1D-48DA-9DC5-C5CDB6328E6E}" type="presParOf" srcId="{CCCBDE59-8A2D-49D5-AD2A-5978CC355C7B}" destId="{559CBDA6-871C-4A1C-A828-DD6FB20405AB}" srcOrd="8" destOrd="0" presId="urn:microsoft.com/office/officeart/2005/8/layout/vProcess5"/>
    <dgm:cxn modelId="{9D2C3C98-016D-47CE-B5D4-17792EDA86FD}" type="presParOf" srcId="{CCCBDE59-8A2D-49D5-AD2A-5978CC355C7B}" destId="{37869BF4-6005-48E8-ADC0-C2775D522423}" srcOrd="9" destOrd="0" presId="urn:microsoft.com/office/officeart/2005/8/layout/vProcess5"/>
    <dgm:cxn modelId="{87A55B2A-47DF-431B-93EF-6413C4921E2C}" type="presParOf" srcId="{CCCBDE59-8A2D-49D5-AD2A-5978CC355C7B}" destId="{701014EE-84CB-4682-8720-A843670B0FCF}" srcOrd="10" destOrd="0" presId="urn:microsoft.com/office/officeart/2005/8/layout/vProcess5"/>
    <dgm:cxn modelId="{C0402290-CD2C-453C-AE95-6FCB57307157}" type="presParOf" srcId="{CCCBDE59-8A2D-49D5-AD2A-5978CC355C7B}" destId="{53727F5A-A31B-4361-B7F0-819B045A93E7}" srcOrd="11" destOrd="0" presId="urn:microsoft.com/office/officeart/2005/8/layout/vProcess5"/>
    <dgm:cxn modelId="{58F394F8-F1BE-4597-9E1C-A564A3E38318}" type="presParOf" srcId="{CCCBDE59-8A2D-49D5-AD2A-5978CC355C7B}" destId="{A738B6C6-E0D4-4E87-B7B7-D14B7144EFCC}" srcOrd="12" destOrd="0" presId="urn:microsoft.com/office/officeart/2005/8/layout/vProcess5"/>
    <dgm:cxn modelId="{8AB46E78-7AAD-4D54-B68E-2BC4A9031BFA}" type="presParOf" srcId="{CCCBDE59-8A2D-49D5-AD2A-5978CC355C7B}" destId="{445A917E-040D-4FD4-9284-017E95971D63}" srcOrd="13" destOrd="0" presId="urn:microsoft.com/office/officeart/2005/8/layout/vProcess5"/>
    <dgm:cxn modelId="{0B6591C4-3C94-44CC-ACCE-603EEA15F484}" type="presParOf" srcId="{CCCBDE59-8A2D-49D5-AD2A-5978CC355C7B}" destId="{61F240EE-926D-4360-BC96-6C8CA9FB422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09851-73F1-4613-8B76-0B9611311250}">
      <dsp:nvSpPr>
        <dsp:cNvPr id="0" name=""/>
        <dsp:cNvSpPr/>
      </dsp:nvSpPr>
      <dsp:spPr>
        <a:xfrm>
          <a:off x="33163" y="-9140"/>
          <a:ext cx="8560825" cy="1212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Затруднение тока крови через суженный участок </a:t>
          </a:r>
          <a:r>
            <a:rPr lang="en-US" sz="2000" kern="1200" dirty="0">
              <a:solidFill>
                <a:schemeClr val="bg1"/>
              </a:solidFill>
            </a:rPr>
            <a:t>&gt; </a:t>
          </a:r>
          <a:r>
            <a:rPr lang="ru-RU" sz="2000" kern="1200" dirty="0">
              <a:solidFill>
                <a:schemeClr val="bg1"/>
              </a:solidFill>
            </a:rPr>
            <a:t>значительно возрастает артериальное давление в аорте и ее ветвях выше места сужения (до 200 мм рт. ст. и более) и понижается ниже него </a:t>
          </a:r>
        </a:p>
      </dsp:txBody>
      <dsp:txXfrm>
        <a:off x="68668" y="26365"/>
        <a:ext cx="7329846" cy="1141233"/>
      </dsp:txXfrm>
    </dsp:sp>
    <dsp:sp modelId="{6CA7E3AC-AF72-40BE-A49B-5376967C01C4}">
      <dsp:nvSpPr>
        <dsp:cNvPr id="0" name=""/>
        <dsp:cNvSpPr/>
      </dsp:nvSpPr>
      <dsp:spPr>
        <a:xfrm>
          <a:off x="629038" y="1185964"/>
          <a:ext cx="8561222" cy="944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Развивается синдром артериальной гипертензии в сосудах головного мозга и верхней половины тела</a:t>
          </a:r>
        </a:p>
      </dsp:txBody>
      <dsp:txXfrm>
        <a:off x="656702" y="1213628"/>
        <a:ext cx="7203711" cy="889176"/>
      </dsp:txXfrm>
    </dsp:sp>
    <dsp:sp modelId="{057F85FD-5B03-4C89-98B1-5803174971B2}">
      <dsp:nvSpPr>
        <dsp:cNvPr id="0" name=""/>
        <dsp:cNvSpPr/>
      </dsp:nvSpPr>
      <dsp:spPr>
        <a:xfrm>
          <a:off x="978596" y="2124848"/>
          <a:ext cx="8561222" cy="944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Систолическая перегрузка левого желудочка, гипертрофия миокарда с последующей его дистрофией</a:t>
          </a:r>
        </a:p>
      </dsp:txBody>
      <dsp:txXfrm>
        <a:off x="1006260" y="2152512"/>
        <a:ext cx="7203711" cy="889176"/>
      </dsp:txXfrm>
    </dsp:sp>
    <dsp:sp modelId="{0C03DA4D-9D88-4635-9D0F-0809509E511A}">
      <dsp:nvSpPr>
        <dsp:cNvPr id="0" name=""/>
        <dsp:cNvSpPr/>
      </dsp:nvSpPr>
      <dsp:spPr>
        <a:xfrm>
          <a:off x="1486498" y="3067925"/>
          <a:ext cx="8561222" cy="616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Присоединение со временем коронарной недостаточности </a:t>
          </a:r>
        </a:p>
      </dsp:txBody>
      <dsp:txXfrm>
        <a:off x="1504552" y="3085979"/>
        <a:ext cx="7222931" cy="580313"/>
      </dsp:txXfrm>
    </dsp:sp>
    <dsp:sp modelId="{15E657A3-78D8-446E-B89A-A26AE92B3B88}">
      <dsp:nvSpPr>
        <dsp:cNvPr id="0" name=""/>
        <dsp:cNvSpPr/>
      </dsp:nvSpPr>
      <dsp:spPr>
        <a:xfrm>
          <a:off x="1766359" y="3702943"/>
          <a:ext cx="8680476" cy="57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Тяжелая декомпенсация левого желудочка </a:t>
          </a:r>
        </a:p>
      </dsp:txBody>
      <dsp:txXfrm>
        <a:off x="1783144" y="3719728"/>
        <a:ext cx="7326584" cy="539498"/>
      </dsp:txXfrm>
    </dsp:sp>
    <dsp:sp modelId="{979CCDEA-B5EB-4403-A4EA-3F4EA256567C}">
      <dsp:nvSpPr>
        <dsp:cNvPr id="0" name=""/>
        <dsp:cNvSpPr/>
      </dsp:nvSpPr>
      <dsp:spPr>
        <a:xfrm>
          <a:off x="7260801" y="756947"/>
          <a:ext cx="662870" cy="6139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>
            <a:solidFill>
              <a:schemeClr val="bg1"/>
            </a:solidFill>
          </a:endParaRPr>
        </a:p>
      </dsp:txBody>
      <dsp:txXfrm>
        <a:off x="7409947" y="756947"/>
        <a:ext cx="364578" cy="461981"/>
      </dsp:txXfrm>
    </dsp:sp>
    <dsp:sp modelId="{B9CAA08F-E16D-4732-A161-CDD483025F66}">
      <dsp:nvSpPr>
        <dsp:cNvPr id="0" name=""/>
        <dsp:cNvSpPr/>
      </dsp:nvSpPr>
      <dsp:spPr>
        <a:xfrm>
          <a:off x="7852910" y="1832633"/>
          <a:ext cx="662870" cy="6139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>
            <a:solidFill>
              <a:schemeClr val="bg1"/>
            </a:solidFill>
          </a:endParaRPr>
        </a:p>
      </dsp:txBody>
      <dsp:txXfrm>
        <a:off x="8002056" y="1832633"/>
        <a:ext cx="364578" cy="461981"/>
      </dsp:txXfrm>
    </dsp:sp>
    <dsp:sp modelId="{559CBDA6-871C-4A1C-A828-DD6FB20405AB}">
      <dsp:nvSpPr>
        <dsp:cNvPr id="0" name=""/>
        <dsp:cNvSpPr/>
      </dsp:nvSpPr>
      <dsp:spPr>
        <a:xfrm>
          <a:off x="8445019" y="2892578"/>
          <a:ext cx="662870" cy="6139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>
            <a:solidFill>
              <a:schemeClr val="bg1"/>
            </a:solidFill>
          </a:endParaRPr>
        </a:p>
      </dsp:txBody>
      <dsp:txXfrm>
        <a:off x="8594165" y="2892578"/>
        <a:ext cx="364578" cy="461981"/>
      </dsp:txXfrm>
    </dsp:sp>
    <dsp:sp modelId="{37869BF4-6005-48E8-ADC0-C2775D522423}">
      <dsp:nvSpPr>
        <dsp:cNvPr id="0" name=""/>
        <dsp:cNvSpPr/>
      </dsp:nvSpPr>
      <dsp:spPr>
        <a:xfrm>
          <a:off x="9037128" y="3978758"/>
          <a:ext cx="662870" cy="6139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>
            <a:solidFill>
              <a:schemeClr val="bg1"/>
            </a:solidFill>
          </a:endParaRPr>
        </a:p>
      </dsp:txBody>
      <dsp:txXfrm>
        <a:off x="9186274" y="3978758"/>
        <a:ext cx="364578" cy="461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8F979-5539-4AF7-95EE-AB373371490B}" type="datetimeFigureOut">
              <a:rPr lang="x-none" smtClean="0"/>
              <a:t>12/10/2024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E248-414C-4817-A7F1-D3C6C967256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001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2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3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5A02E-F853-6EFF-4638-8C7867BBE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841A89-BA37-CFD1-BEDF-D4FDCE959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C3159-B53D-990A-E4AD-DD416190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t>12/10/2024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5AA9B9-A1ED-AF91-52A9-7AFE72AB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C6249-EBC6-ED03-A506-57C298B4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211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956C4-5C05-2B60-BA8F-0AEE90DA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EF30D9-DE83-9E40-A4ED-023639FC5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CEE9E7-EDED-F2D6-9889-8B40EDC2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t>12/10/2024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23D03-445C-603B-87E8-E515E246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C5993F-BB00-2D0E-88D9-925AE45F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875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07281A-B6DB-9E95-AD14-D301CBF0E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F128A4-EC1A-395F-AE0A-F8D62030F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5E7EF-AAD0-40ED-92F5-946A23E0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t>12/10/2024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E9846-164A-B832-9896-68D076A8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1321AD-FDE3-ACDE-C3A8-4ED1CE1B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63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75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7B2F4-7337-F27B-75E8-F48BF0F2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EE3F0-EAE1-C325-F160-1F68B84B4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688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707FA-0EDB-6164-D944-0ADB4575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C894-998B-4DDB-90FD-3AE9CA64CD5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827629-E907-86F9-42A3-E18516A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414E4D-7257-DE73-3F61-7556DD7A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8671-EE98-48F5-B1D1-6F64B49158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BE77488-7B85-B98F-67A3-85080949730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64814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7687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C068A-CB9E-DBD5-B717-33DC4007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E75B2-36B6-3B0A-EDEA-E3A5F3226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8C4731-E84D-987E-8F31-3520A65B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t>12/10/2024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F6A4B-7E49-2F36-8024-AA5E4C59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AE2AD6-950D-23EA-84C0-E35EDA1B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7657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D8F52-7EA9-C4A5-ACEA-4050BBAA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765AE2-6B51-BF0F-44FF-2885F5392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28F99-7DD3-506D-CDD3-B594A916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t>12/10/2024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436FD7-6565-8D2D-FA30-8C8F589A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3AED76-DE25-BBBA-DD46-BDB5ED3D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010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60E24-2FD1-B9D3-0FD6-62A6338A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E6C63-82A0-8E05-F460-25EB9F517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2061B8-EDA7-2F2B-62E8-177C441BC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C6BC3-ED12-E10C-D5BA-027260B2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t>12/10/2024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265DD4-0FE2-4300-0D32-9C6B4187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C0D8D7-FCD4-1E82-AB3A-7AD7ADD9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468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657ED-0598-5892-0A3D-039F5D75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CB2ECB-3B4B-793D-DF12-D3988972B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AA342D-23EE-67E2-0167-8D55837C4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3D89B4-D9DE-64E9-3C18-02032ACE6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F5DEA8-5571-B951-DBF8-306CE02B3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41EFAB-67B2-4723-250A-41144AB3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t>12/10/2024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11D86A-7F0B-4574-F42C-28E5ADB7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4064DF-A0CF-CD3A-7F99-02A8662E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296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6182F-5384-EDAB-9276-25D92C3B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90336B-5057-A67A-2FCE-B5BE57E8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t>12/10/2024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3C76CB-FC21-410A-D880-07EFDE9B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81FE47-94A2-48A9-ED15-9CC8A31B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964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10EEDD-92E0-C766-E722-A3300932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t>12/10/2024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D8726F-99D5-B0AD-E5A9-FF31F751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328E2B-9351-E154-2E30-A430514A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692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A20A3-E467-32D5-BF31-5580725E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7560D-5A03-00AA-1ED8-D99165C4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238526-2F9E-AA9B-5A5C-3E70B80CC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023997-D360-466E-324C-1323A718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t>12/10/2024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9E0221-E4BC-E578-7E0F-29C135C7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FBC6B4-D4E3-F415-5E55-AA841FD0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171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664DB-219D-CD1B-E6A0-9E3747ED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C5D54A-1287-FC1A-D14D-458C2D8C5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BC70A0-1D67-6208-0D8F-215E1C089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49718E-CF5F-80A9-5D2A-BBEBC7D8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t>12/10/2024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75E00E-C224-EA5C-1F39-374A4AA3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134C96-586F-6054-2098-F4A22F63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475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486C9-C805-1BE1-12E9-3D756EAF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C1F5A-1B16-2B22-B3B8-CD4B7D944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2B71C9-8B80-A3D3-F869-6967C3418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1E13-EF6E-4063-99BA-94C9D2F8F6EC}" type="datetimeFigureOut">
              <a:rPr lang="x-none" smtClean="0"/>
              <a:t>12/10/2024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7AAD8B-7704-AABD-1697-64E0CDF7E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1DABF4-7350-9359-6CDE-571C904C3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F8AA1-FCE0-42B2-A92A-5173FC0B01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009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bisystem.ru/abi_system_100_integral_cardiovascular_scri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shorts/6xYb5a0kWL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provrach.ru/article/12310-auskultaciya-serdca-u-detej-20-m07-2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onoshskayacrb.ru/patients/informatsiya-dlya-naseleniya/335-arterialnaya-gipertenziya-gipertoniya-ag.html" TargetMode="External"/><Relationship Id="rId4" Type="http://schemas.openxmlformats.org/officeDocument/2006/relationships/hyperlink" Target="https://okohbvl.ru/ru/arterialnaya-gipertenziy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lfa-med.su/article/ekhokardiografiya-koarktaciya-aort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lfa-med.su/article/ekhokardiografiya-koarktaciya-aort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lfa-med.su/article/ekhokardiografiya-koarktaciya-aorty" TargetMode="External"/><Relationship Id="rId2" Type="http://schemas.openxmlformats.org/officeDocument/2006/relationships/hyperlink" Target="https://mrtadresa.spb.ru/diagnostika-koronarnoj-nedostatochnosti-v-sp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rogov-center.ru/specialist/disease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obolezny.ru/koarktaciya-aort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udme.org/386980/meditsina/koarktatsiya_aorty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ymptominfo.ru/article/doc/101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C6A96B-E308-7FED-A27D-6C833723B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72" y="0"/>
            <a:ext cx="9701455" cy="6858000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1E7D58A2-62DD-FA2D-5420-F03C669EA48E}"/>
              </a:ext>
            </a:extLst>
          </p:cNvPr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gztXZxMAAAAlAAAAEQAAAC0AAAAAkAAAAEgAAACQAAAASAAAAAAAAAAAAAAAAAAAAAEAAABQAAAAAAAAAAAA4D8AAAAAAADgPwAAAAAAAOA/AAAAAAAA4D8AAAAAAADgPwAAAAAAAOA/AAAAAAAA4D8AAAAAAADgPwAAAAAAAOA/AAAAAAAA4D8CAAAAjAAAAAAAAAAAAAAAfpet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cnh8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JMdAABqBAAADC0AAFIO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044147" y="549275"/>
            <a:ext cx="2103706" cy="134688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325" y="1723814"/>
            <a:ext cx="5400675" cy="182124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12266" indent="-612266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Пальпация бедренных артерий ослаблена либо отсутствует (может быть нормальной у новорожденных с большим ОАП).</a:t>
            </a:r>
          </a:p>
          <a:p>
            <a:pPr marL="612266" indent="-612266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2266" indent="-612266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2266" indent="-612266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2266" indent="-612266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2266" indent="-612266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2266" indent="-612266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467555A-7CB7-E4EA-DF2F-8A311942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594145" cy="57741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Физикальное обследование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B68264-91F4-3688-6624-78D703163AD4}"/>
              </a:ext>
            </a:extLst>
          </p:cNvPr>
          <p:cNvSpPr/>
          <p:nvPr/>
        </p:nvSpPr>
        <p:spPr>
          <a:xfrm>
            <a:off x="5152146" y="5908615"/>
            <a:ext cx="63445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/>
              <a:t>)</a:t>
            </a:r>
          </a:p>
          <a:p>
            <a:pPr algn="r"/>
            <a:r>
              <a:rPr lang="ru-RU" sz="1000" i="1" dirty="0"/>
              <a:t>Рисунок: </a:t>
            </a:r>
            <a:r>
              <a:rPr lang="en-US" sz="1000" i="1" dirty="0"/>
              <a:t>https://meduniver.com/Medical/travmi/palpacia_tazobedrennogo_sustava_speredi.html</a:t>
            </a:r>
            <a:r>
              <a:rPr lang="ru-RU" sz="1000" i="1" dirty="0"/>
              <a:t>   </a:t>
            </a:r>
          </a:p>
          <a:p>
            <a:pPr algn="r"/>
            <a:r>
              <a:rPr lang="en-US" sz="1000" i="1" dirty="0">
                <a:hlinkClick r:id="rId2"/>
              </a:rPr>
              <a:t>https://abisystem.ru/abi_system_100_integral_cardiovascular_scrining</a:t>
            </a:r>
            <a:r>
              <a:rPr lang="ru-RU" sz="1000" i="1" dirty="0"/>
              <a:t>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03538"/>
            <a:ext cx="2458575" cy="3084056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D465B847-FBD5-5E1E-A759-851FCA2A064E}"/>
              </a:ext>
            </a:extLst>
          </p:cNvPr>
          <p:cNvSpPr txBox="1">
            <a:spLocks/>
          </p:cNvSpPr>
          <p:nvPr/>
        </p:nvSpPr>
        <p:spPr>
          <a:xfrm>
            <a:off x="695325" y="3625272"/>
            <a:ext cx="5400675" cy="2240955"/>
          </a:xfrm>
          <a:prstGeom prst="round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давления на верхних и нижних конечностях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(наличие градиента более 20мм </a:t>
            </a:r>
            <a:r>
              <a:rPr lang="ru-RU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рт.ст</a:t>
            </a:r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.),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определением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лодыжечно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-плечевого индекса (ЛПИ)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(норма 0.9-1.35).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AB679A-092A-08AE-63DF-29616DD8E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500" y="977443"/>
            <a:ext cx="2584175" cy="49031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843" y="365125"/>
            <a:ext cx="6195646" cy="73215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Физикальное обследование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998" y="2111650"/>
            <a:ext cx="6927166" cy="175696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систолический шум слева от грудины, проводящийся в межлопаточную область (более выраженная шумовая картина при сочетании с ОАП и ДМЖП).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0163" y="4651103"/>
            <a:ext cx="6921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Для прослушивания:  </a:t>
            </a:r>
            <a:r>
              <a:rPr lang="en-US" dirty="0">
                <a:hlinkClick r:id="rId2"/>
              </a:rPr>
              <a:t>https://www.youtube.com/shorts/6xYb5a0kWLA</a:t>
            </a:r>
            <a:r>
              <a:rPr lang="ru-RU" dirty="0"/>
              <a:t> </a:t>
            </a:r>
          </a:p>
        </p:txBody>
      </p:sp>
      <p:pic>
        <p:nvPicPr>
          <p:cNvPr id="2050" name="Picture 2" descr="Аускультация у детей: алгоритм | provrach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4785" r="50221" b="3819"/>
          <a:stretch/>
        </p:blipFill>
        <p:spPr bwMode="auto">
          <a:xfrm>
            <a:off x="7976382" y="1322364"/>
            <a:ext cx="3224872" cy="32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28714" y="584706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i="1" dirty="0"/>
              <a:t>Рисунок: </a:t>
            </a:r>
            <a:r>
              <a:rPr lang="en-US" sz="1200" i="1" dirty="0">
                <a:hlinkClick r:id="rId4"/>
              </a:rPr>
              <a:t>https://www.provrach.ru/article/12310-auskultaciya-serdca-u-detej-20-m07-29</a:t>
            </a:r>
            <a:r>
              <a:rPr lang="ru-RU" sz="1200" i="1" dirty="0"/>
              <a:t> </a:t>
            </a:r>
          </a:p>
        </p:txBody>
      </p:sp>
      <p:pic>
        <p:nvPicPr>
          <p:cNvPr id="6" name="Picture 6" descr="Picture background">
            <a:extLst>
              <a:ext uri="{FF2B5EF4-FFF2-40B4-BE49-F238E27FC236}">
                <a16:creationId xmlns:a16="http://schemas.microsoft.com/office/drawing/2014/main" id="{B7165134-8276-1510-737E-8EF32992A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347">
            <a:off x="3422859" y="4536946"/>
            <a:ext cx="1384722" cy="13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09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5807" y="407328"/>
            <a:ext cx="5379720" cy="80249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гипертензия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8133" y="1159702"/>
            <a:ext cx="3485441" cy="2269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30" y="3316458"/>
            <a:ext cx="8173540" cy="2689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1235" y="5985559"/>
            <a:ext cx="753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sz="1200" i="1" dirty="0"/>
          </a:p>
          <a:p>
            <a:pPr algn="r"/>
            <a:r>
              <a:rPr lang="ru-RU" sz="1200" i="1" dirty="0"/>
              <a:t>Рисунок: </a:t>
            </a:r>
            <a:r>
              <a:rPr lang="en-US" sz="1200" i="1" dirty="0">
                <a:hlinkClick r:id="rId4"/>
              </a:rPr>
              <a:t>https://okohbvl.ru/ru/arterialnaya-gipertenziya</a:t>
            </a:r>
            <a:r>
              <a:rPr lang="ru-RU" sz="1200" i="1" dirty="0"/>
              <a:t> </a:t>
            </a:r>
          </a:p>
          <a:p>
            <a:pPr algn="r"/>
            <a:r>
              <a:rPr lang="ru-RU" sz="1200" i="1" dirty="0"/>
              <a:t> </a:t>
            </a:r>
            <a:r>
              <a:rPr lang="en-US" sz="1200" i="1" dirty="0">
                <a:hlinkClick r:id="rId5"/>
              </a:rPr>
              <a:t>https://konoshskayacrb.ru/patients/informatsiya-dlya-naseleniya/335-arterialnaya-gipertenziya-gipertoniya-ag.html</a:t>
            </a:r>
            <a:r>
              <a:rPr lang="ru-RU" sz="1200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2943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778" y="393260"/>
            <a:ext cx="7751299" cy="81656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ЭХО-картина при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коарктации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аорты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136" y="1617632"/>
            <a:ext cx="6096000" cy="36957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999381" y="1212617"/>
            <a:ext cx="4398820" cy="498502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Позиции: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высокая левая </a:t>
            </a:r>
            <a:r>
              <a:rPr lang="ru-RU" sz="2400" dirty="0" err="1"/>
              <a:t>парастернальная</a:t>
            </a:r>
            <a:r>
              <a:rPr lang="ru-RU" sz="2400" dirty="0"/>
              <a:t> позиция, с боковым углом сканирования в сторону левого плеча, так называемый проточно-</a:t>
            </a:r>
            <a:r>
              <a:rPr lang="ru-RU" sz="2400" dirty="0" err="1"/>
              <a:t>коарктационный</a:t>
            </a:r>
            <a:r>
              <a:rPr lang="ru-RU" sz="2400" dirty="0"/>
              <a:t> вид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err="1"/>
              <a:t>супрастернальный</a:t>
            </a:r>
            <a:r>
              <a:rPr lang="ru-RU" sz="2400" dirty="0"/>
              <a:t> вид используются для допплеровского измерения кровотока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07062" y="6170225"/>
            <a:ext cx="4810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i="1" dirty="0">
                <a:solidFill>
                  <a:prstClr val="black"/>
                </a:solidFill>
              </a:rPr>
              <a:t>Рисунок: </a:t>
            </a:r>
            <a:r>
              <a:rPr lang="en-US" sz="1200" i="1" dirty="0">
                <a:solidFill>
                  <a:prstClr val="black"/>
                </a:solidFill>
                <a:hlinkClick r:id="rId3"/>
              </a:rPr>
              <a:t>https://alfa-med.su/article/ekhokardiografiya-koarktaciya-aorty</a:t>
            </a:r>
            <a:r>
              <a:rPr lang="ru-RU" sz="1200" i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7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080" y="1789572"/>
            <a:ext cx="5888881" cy="380937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840" y="1094725"/>
            <a:ext cx="4708835" cy="49281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Градиент системного давления должен вычисляться только с расширенному уравнению Бернулли.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тяжелых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коарктациях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существует градиент между систолическим и диастолическое давление по обе стороны стеноза.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приводит к классической </a:t>
            </a:r>
            <a:r>
              <a:rPr lang="ru-RU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пилообразной модели спектра сигнала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потока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непрерывноволновой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допплерографии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86256" y="6170225"/>
            <a:ext cx="4810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/>
              <a:t>Рисунок: </a:t>
            </a:r>
            <a:r>
              <a:rPr lang="en-US" sz="1200" i="1" dirty="0">
                <a:hlinkClick r:id="rId3"/>
              </a:rPr>
              <a:t>https://alfa-med.su/article/ekhokardiografiya-koarktaciya-aorty</a:t>
            </a:r>
            <a:r>
              <a:rPr lang="ru-RU" sz="1200" i="1" dirty="0"/>
              <a:t>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9BF7BB-8D91-4716-BC43-D5DA20B20629}"/>
              </a:ext>
            </a:extLst>
          </p:cNvPr>
          <p:cNvSpPr txBox="1">
            <a:spLocks/>
          </p:cNvSpPr>
          <p:nvPr/>
        </p:nvSpPr>
        <p:spPr>
          <a:xfrm>
            <a:off x="2475914" y="393260"/>
            <a:ext cx="7723163" cy="66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ЭХО-картина при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коарктации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аорты </a:t>
            </a:r>
          </a:p>
        </p:txBody>
      </p:sp>
    </p:spTree>
    <p:extLst>
      <p:ext uri="{BB962C8B-B14F-4D97-AF65-F5344CB8AC3E}">
        <p14:creationId xmlns:p14="http://schemas.microsoft.com/office/powerpoint/2010/main" val="3348094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801859" y="1153551"/>
            <a:ext cx="10550770" cy="5036234"/>
          </a:xfrm>
          <a:prstGeom prst="roundRect">
            <a:avLst>
              <a:gd name="adj" fmla="val 725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резекция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аорты с формированием анастомоза «конец в конец», либо «конец в бок»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резекция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аорты с формированием анастомоза «конец в конец» на протяжении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истмопластика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синтетической заплатой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резекция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протезированием грудной аорты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истмопластика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лоскутом левой подключичной артерии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аорто-аортальное шунтирование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889819" y="3316387"/>
            <a:ext cx="3922118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endParaRPr lang="en-US" sz="1458" dirty="0"/>
          </a:p>
        </p:txBody>
      </p:sp>
      <p:sp>
        <p:nvSpPr>
          <p:cNvPr id="2" name="Текстовое поле2">
            <a:extLst>
              <a:ext uri="{FF2B5EF4-FFF2-40B4-BE49-F238E27FC236}">
                <a16:creationId xmlns:a16="http://schemas.microsoft.com/office/drawing/2014/main" id="{C3386048-E883-2AA3-85DE-0AD93B4838DB}"/>
              </a:ext>
            </a:extLst>
          </p:cNvPr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8CEAANMlAADeSQAAMCoAAAAAAAAmAAAACAAAAP//////////MAAAABQAAAAAAAAAAAD//wAAAQAAAP//AAABAA=="/>
              </a:ext>
            </a:extLst>
          </p:cNvSpPr>
          <p:nvPr/>
        </p:nvSpPr>
        <p:spPr>
          <a:xfrm>
            <a:off x="5005705" y="6133440"/>
            <a:ext cx="6490970" cy="3505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r">
              <a:spcBef>
                <a:spcPts val="0"/>
              </a:spcBef>
              <a:defRPr sz="900" cap="none">
                <a:solidFill>
                  <a:srgbClr val="000000"/>
                </a:solidFill>
              </a:defRPr>
            </a:pPr>
            <a:r>
              <a:rPr lang="ru-RU" sz="105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протокол диагностики и лечения «</a:t>
            </a:r>
            <a:r>
              <a:rPr lang="ru-RU" sz="105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Коарктация</a:t>
            </a:r>
            <a:r>
              <a:rPr lang="ru-RU" sz="105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аорты у детей» от «18» апреля 2019 года, №62</a:t>
            </a:r>
            <a:endParaRPr sz="105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3BBC452-51E9-0680-CBCA-32D6C37C3067}"/>
              </a:ext>
            </a:extLst>
          </p:cNvPr>
          <p:cNvSpPr txBox="1">
            <a:spLocks/>
          </p:cNvSpPr>
          <p:nvPr/>
        </p:nvSpPr>
        <p:spPr>
          <a:xfrm>
            <a:off x="2335237" y="365760"/>
            <a:ext cx="7723163" cy="66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хирургической коррекции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05548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95325" y="4107766"/>
            <a:ext cx="10801350" cy="2108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5325" y="1055077"/>
            <a:ext cx="10801350" cy="29401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4"/>
          <p:cNvSpPr/>
          <p:nvPr/>
        </p:nvSpPr>
        <p:spPr>
          <a:xfrm>
            <a:off x="1889819" y="3316387"/>
            <a:ext cx="3922118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endParaRPr lang="en-US" sz="1458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DA89AE59-3F9F-E361-125B-9C1D5631B7ED}"/>
              </a:ext>
            </a:extLst>
          </p:cNvPr>
          <p:cNvSpPr txBox="1">
            <a:spLocks/>
          </p:cNvSpPr>
          <p:nvPr/>
        </p:nvSpPr>
        <p:spPr>
          <a:xfrm>
            <a:off x="695325" y="360595"/>
            <a:ext cx="10565485" cy="5819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Интервенционные методы лечения</a:t>
            </a:r>
            <a:endParaRPr lang="x-none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3718" y="1141560"/>
            <a:ext cx="107977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Градиент давления &gt;20 мм </a:t>
            </a:r>
            <a:r>
              <a:rPr lang="ru-RU" sz="2000" dirty="0" err="1"/>
              <a:t>рт.ст</a:t>
            </a:r>
            <a:r>
              <a:rPr lang="ru-RU" sz="2000" dirty="0"/>
              <a:t>. (класс 1, УД – С).</a:t>
            </a:r>
          </a:p>
          <a:p>
            <a:r>
              <a:rPr lang="ru-RU" sz="2000" dirty="0"/>
              <a:t>Градиент давления &gt;20 мм </a:t>
            </a:r>
            <a:r>
              <a:rPr lang="ru-RU" sz="2000" dirty="0" err="1"/>
              <a:t>рт.ст</a:t>
            </a:r>
            <a:r>
              <a:rPr lang="ru-RU" sz="2000" dirty="0"/>
              <a:t>., при наличии визуальных анатомических доказательств, отображающих сужение с радиологическими доказательствами наличия коллатерального кровотока (класс 1, УД – С).</a:t>
            </a:r>
          </a:p>
          <a:p>
            <a:r>
              <a:rPr lang="ru-RU" sz="2000" dirty="0"/>
              <a:t>Выбор </a:t>
            </a:r>
            <a:r>
              <a:rPr lang="ru-RU" sz="2000" dirty="0" err="1"/>
              <a:t>чрескожного</a:t>
            </a:r>
            <a:r>
              <a:rPr lang="ru-RU" sz="2000" dirty="0"/>
              <a:t> интервенционного вмешательства вместо хирургической коррекции должен быть определен консилиумом детского кардиолога, интервенционного кардиолога и хирурга (класс 1, УД – С).</a:t>
            </a:r>
          </a:p>
          <a:p>
            <a:r>
              <a:rPr lang="ru-RU" sz="2000" dirty="0" err="1"/>
              <a:t>Чрескожное</a:t>
            </a:r>
            <a:r>
              <a:rPr lang="ru-RU" sz="2000" dirty="0"/>
              <a:t> интервенционное вмешательство показано при </a:t>
            </a:r>
            <a:r>
              <a:rPr lang="ru-RU" sz="2000" dirty="0" err="1"/>
              <a:t>рекоарктации</a:t>
            </a:r>
            <a:r>
              <a:rPr lang="ru-RU" sz="2000" dirty="0"/>
              <a:t> с градиентом более 20 мм </a:t>
            </a:r>
            <a:r>
              <a:rPr lang="ru-RU" sz="2000" dirty="0" err="1"/>
              <a:t>рт.ст</a:t>
            </a:r>
            <a:r>
              <a:rPr lang="ru-RU" sz="2000" dirty="0"/>
              <a:t>. (класс 1, УД – В).</a:t>
            </a:r>
          </a:p>
          <a:p>
            <a:endParaRPr lang="ru-RU" sz="2000" dirty="0"/>
          </a:p>
          <a:p>
            <a:r>
              <a:rPr lang="ru-RU" sz="2000" dirty="0"/>
              <a:t>Баллонная дилатация с установкой </a:t>
            </a:r>
            <a:r>
              <a:rPr lang="ru-RU" sz="2000" dirty="0" err="1"/>
              <a:t>стентграфта</a:t>
            </a:r>
            <a:r>
              <a:rPr lang="ru-RU" sz="2000" dirty="0"/>
              <a:t> или хирургическая коррекция у детей с возрастом &gt;6 месяцев.</a:t>
            </a:r>
          </a:p>
          <a:p>
            <a:r>
              <a:rPr lang="ru-RU" sz="2000" dirty="0"/>
              <a:t>Баллонная дилатация и </a:t>
            </a:r>
            <a:r>
              <a:rPr lang="ru-RU" sz="2000" dirty="0" err="1"/>
              <a:t>стентирование</a:t>
            </a:r>
            <a:r>
              <a:rPr lang="ru-RU" sz="2000" dirty="0"/>
              <a:t> может рассматриваться в качестве способа лечения у детей в возрасте &gt;10 лет (класс </a:t>
            </a:r>
            <a:r>
              <a:rPr lang="ru-RU" sz="2000" dirty="0" err="1"/>
              <a:t>IIb</a:t>
            </a:r>
            <a:r>
              <a:rPr lang="ru-RU" sz="2000" dirty="0"/>
              <a:t>).</a:t>
            </a:r>
          </a:p>
          <a:p>
            <a:r>
              <a:rPr lang="ru-RU" sz="2000" dirty="0"/>
              <a:t>Плановое </a:t>
            </a:r>
            <a:r>
              <a:rPr lang="ru-RU" sz="2000" dirty="0" err="1"/>
              <a:t>стентирование</a:t>
            </a:r>
            <a:r>
              <a:rPr lang="ru-RU" sz="2000" dirty="0"/>
              <a:t> аорты может рассматриваться  у детей в возрасте &lt;10 лет при установке </a:t>
            </a:r>
            <a:r>
              <a:rPr lang="ru-RU" sz="2000" dirty="0" err="1"/>
              <a:t>стентграфта</a:t>
            </a:r>
            <a:r>
              <a:rPr lang="ru-RU" sz="2000" dirty="0"/>
              <a:t> с изменяемым диаметром </a:t>
            </a:r>
            <a:r>
              <a:rPr lang="ru-RU" sz="2000" dirty="0" err="1"/>
              <a:t>стента</a:t>
            </a:r>
            <a:r>
              <a:rPr lang="ru-RU" sz="2000" dirty="0"/>
              <a:t>.</a:t>
            </a:r>
          </a:p>
        </p:txBody>
      </p:sp>
      <p:sp>
        <p:nvSpPr>
          <p:cNvPr id="2" name="Текстовое поле2">
            <a:extLst>
              <a:ext uri="{FF2B5EF4-FFF2-40B4-BE49-F238E27FC236}">
                <a16:creationId xmlns:a16="http://schemas.microsoft.com/office/drawing/2014/main" id="{66106216-EB4A-C924-51B7-34139A334DED}"/>
              </a:ext>
            </a:extLst>
          </p:cNvPr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8CEAANMlAADeSQAAMCoAAAAAAAAmAAAACAAAAP//////////MAAAABQAAAAAAAAAAAD//wAAAQAAAP//AAABAA=="/>
              </a:ext>
            </a:extLst>
          </p:cNvSpPr>
          <p:nvPr/>
        </p:nvSpPr>
        <p:spPr>
          <a:xfrm>
            <a:off x="5005705" y="6286988"/>
            <a:ext cx="6490970" cy="3505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r">
              <a:spcBef>
                <a:spcPts val="0"/>
              </a:spcBef>
              <a:defRPr sz="900" cap="none">
                <a:solidFill>
                  <a:srgbClr val="000000"/>
                </a:solidFill>
              </a:defRPr>
            </a:pPr>
            <a:r>
              <a:rPr lang="ru-RU" sz="105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протокол диагностики и лечения «</a:t>
            </a:r>
            <a:r>
              <a:rPr lang="ru-RU" sz="105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Коарктация</a:t>
            </a:r>
            <a:r>
              <a:rPr lang="ru-RU" sz="105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аорты у детей» от «18» апреля 2019 года, №62</a:t>
            </a:r>
            <a:endParaRPr sz="105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98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E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Ckokb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AAAAAFsGAAAASwAAuxIAABAgAAAmAAAACAAAAP//////////MAAAABQAAAAAAAAAAAD//wAAAQAAAP//AAABAA=="/>
              </a:ext>
            </a:extLst>
          </p:cNvSpPr>
          <p:nvPr/>
        </p:nvSpPr>
        <p:spPr>
          <a:xfrm>
            <a:off x="1068484" y="1758461"/>
            <a:ext cx="10055031" cy="43328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lang="ru-RU" sz="2800" cap="none" dirty="0">
                <a:solidFill>
                  <a:srgbClr val="000000"/>
                </a:solidFill>
              </a:rPr>
              <a:t>    Естественное течение </a:t>
            </a:r>
            <a:r>
              <a:rPr lang="ru-RU" sz="2800" cap="none" dirty="0" err="1">
                <a:solidFill>
                  <a:srgbClr val="000000"/>
                </a:solidFill>
              </a:rPr>
              <a:t>коарктации</a:t>
            </a:r>
            <a:r>
              <a:rPr lang="ru-RU" sz="2800" cap="none" dirty="0">
                <a:solidFill>
                  <a:srgbClr val="000000"/>
                </a:solidFill>
              </a:rPr>
              <a:t> аорты определяется вариантом сужения аорты, наличием других ВПС и в целом имеет крайне неблагоприятный прогноз. </a:t>
            </a:r>
          </a:p>
          <a:p>
            <a:pPr>
              <a:spcBef>
                <a:spcPts val="0"/>
              </a:spcBef>
            </a:pPr>
            <a:r>
              <a:rPr lang="ru-RU" sz="2800" cap="none" dirty="0">
                <a:solidFill>
                  <a:srgbClr val="000000"/>
                </a:solidFill>
              </a:rPr>
              <a:t>    При отсутствии кардиохирургической помощи 40-55% больных погибает на первом году жизни. </a:t>
            </a:r>
          </a:p>
          <a:p>
            <a:pPr>
              <a:spcBef>
                <a:spcPts val="0"/>
              </a:spcBef>
            </a:pPr>
            <a:r>
              <a:rPr lang="ru-RU" sz="2800" cap="none" dirty="0">
                <a:solidFill>
                  <a:srgbClr val="000000"/>
                </a:solidFill>
              </a:rPr>
              <a:t>    При своевременном хирургическом лечении </a:t>
            </a:r>
            <a:r>
              <a:rPr lang="ru-RU" sz="2800" cap="none" dirty="0" err="1">
                <a:solidFill>
                  <a:srgbClr val="000000"/>
                </a:solidFill>
              </a:rPr>
              <a:t>коарктации</a:t>
            </a:r>
            <a:r>
              <a:rPr lang="ru-RU" sz="2800" cap="none" dirty="0">
                <a:solidFill>
                  <a:srgbClr val="000000"/>
                </a:solidFill>
              </a:rPr>
              <a:t> аорты хороших отдаленных результатов удается достичь у 80-95% больных, особенно если операция проведена в возрасте до 10 лет.</a:t>
            </a:r>
            <a:endParaRPr sz="2800" cap="none" dirty="0">
              <a:solidFill>
                <a:srgbClr val="000000"/>
              </a:solidFill>
            </a:endParaRPr>
          </a:p>
        </p:txBody>
      </p:sp>
      <p:sp>
        <p:nvSpPr>
          <p:cNvPr id="3" name="Текстовое поле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VhcAAFYBAACJMgAAqwUAABAAAAAmAAAACAAAAP//////////MAAAABQAAAAAAAAAAAD//wAAAQAAAP//AAABAA=="/>
              </a:ext>
            </a:extLst>
          </p:cNvSpPr>
          <p:nvPr/>
        </p:nvSpPr>
        <p:spPr>
          <a:xfrm>
            <a:off x="3737219" y="620713"/>
            <a:ext cx="4421505" cy="704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spcBef>
                <a:spcPts val="0"/>
              </a:spcBef>
              <a:defRPr sz="3600" b="1" cap="none">
                <a:solidFill>
                  <a:srgbClr val="FF0000"/>
                </a:solidFill>
              </a:defRPr>
            </a:pPr>
            <a:r>
              <a:rPr dirty="0" err="1"/>
              <a:t>Прогноз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5F79C-F8DA-1DAD-A08D-D53C4063C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0C46B-6A25-8F15-42FE-5915BC7E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27" y="549275"/>
            <a:ext cx="10594145" cy="5774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 литература: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F54D73-7843-3F3A-CC4E-90189922D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6" y="1491176"/>
            <a:ext cx="10514428" cy="431111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  <a:defRPr sz="900" cap="none">
                <a:solidFill>
                  <a:srgbClr val="000000"/>
                </a:solidFill>
              </a:defRPr>
            </a:pPr>
            <a:r>
              <a:rPr lang="ru-RU" sz="59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Клинический протокол диагностики и лечения «</a:t>
            </a:r>
            <a:r>
              <a:rPr lang="ru-RU" sz="59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Коарктация</a:t>
            </a:r>
            <a:r>
              <a:rPr lang="ru-RU" sz="59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аорты у детей» №62, от 18 апреля 2019</a:t>
            </a:r>
            <a:endParaRPr lang="ru-RU" sz="59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900" dirty="0">
                <a:latin typeface="Times New Roman" panose="02020603050405020304" pitchFamily="18" charset="0"/>
                <a:cs typeface="Times New Roman" pitchFamily="18" charset="0"/>
              </a:rPr>
              <a:t>2. «Электрокардиограмма: анализ и интерпретация» А.В. </a:t>
            </a:r>
            <a:r>
              <a:rPr lang="ru-RU" sz="5900" dirty="0" err="1">
                <a:latin typeface="Times New Roman" panose="02020603050405020304" pitchFamily="18" charset="0"/>
                <a:cs typeface="Times New Roman" pitchFamily="18" charset="0"/>
              </a:rPr>
              <a:t>Струтынский</a:t>
            </a:r>
            <a:r>
              <a:rPr lang="ru-RU" sz="5900" dirty="0">
                <a:latin typeface="Times New Roman" panose="02020603050405020304" pitchFamily="18" charset="0"/>
                <a:cs typeface="Times New Roman" pitchFamily="18" charset="0"/>
              </a:rPr>
              <a:t>, 2023</a:t>
            </a:r>
          </a:p>
          <a:p>
            <a:pPr marL="0" indent="0" algn="just">
              <a:buNone/>
              <a:defRPr sz="1400" cap="none"/>
            </a:pPr>
            <a:r>
              <a:rPr lang="ru-RU" sz="5900" dirty="0">
                <a:solidFill>
                  <a:srgbClr val="01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3.«Клиническая анатомия сердца» </a:t>
            </a:r>
            <a:r>
              <a:rPr lang="ru-RU" sz="5900" dirty="0" err="1">
                <a:solidFill>
                  <a:srgbClr val="01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И.И.Каган</a:t>
            </a:r>
            <a:r>
              <a:rPr lang="ru-RU" sz="5900" dirty="0">
                <a:solidFill>
                  <a:srgbClr val="01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</a:p>
          <a:p>
            <a:pPr marL="0" indent="0" algn="just">
              <a:buNone/>
              <a:defRPr sz="1400" cap="none"/>
            </a:pPr>
            <a:r>
              <a:rPr lang="ru-RU" sz="5900" dirty="0">
                <a:solidFill>
                  <a:srgbClr val="01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«Врожденные пороки сердца» </a:t>
            </a:r>
            <a:r>
              <a:rPr lang="ru-RU" sz="5900" dirty="0" err="1">
                <a:solidFill>
                  <a:srgbClr val="01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А.С.Шарыкин</a:t>
            </a:r>
            <a:r>
              <a:rPr lang="ru-RU" sz="5900" dirty="0">
                <a:solidFill>
                  <a:srgbClr val="0108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2009 </a:t>
            </a:r>
            <a:endParaRPr lang="ru-RU" sz="29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900" dirty="0">
                <a:latin typeface="Times New Roman" panose="02020603050405020304" pitchFamily="18" charset="0"/>
                <a:cs typeface="Times New Roman" pitchFamily="18" charset="0"/>
                <a:hlinkClick r:id="rId2"/>
              </a:rPr>
              <a:t>5. </a:t>
            </a:r>
            <a:r>
              <a:rPr lang="en-US" sz="5900" dirty="0">
                <a:latin typeface="Times New Roman" panose="02020603050405020304" pitchFamily="18" charset="0"/>
                <a:cs typeface="Times New Roman" pitchFamily="18" charset="0"/>
                <a:hlinkClick r:id="rId2"/>
              </a:rPr>
              <a:t>https://mrtadresa.spb.ru/diagnostika-koronarnoj-nedostatochnosti-v-spb</a:t>
            </a:r>
            <a:endParaRPr lang="ru-RU" sz="59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900" dirty="0">
                <a:latin typeface="Times New Roman" panose="02020603050405020304" pitchFamily="18" charset="0"/>
                <a:cs typeface="Times New Roman" pitchFamily="18" charset="0"/>
                <a:hlinkClick r:id="rId3"/>
              </a:rPr>
              <a:t>6. </a:t>
            </a:r>
            <a:r>
              <a:rPr lang="en-US" sz="5900" dirty="0">
                <a:latin typeface="Times New Roman" panose="02020603050405020304" pitchFamily="18" charset="0"/>
                <a:cs typeface="Times New Roman" pitchFamily="18" charset="0"/>
                <a:hlinkClick r:id="rId3"/>
              </a:rPr>
              <a:t>https://alfa-med.su/article/ekhokardiografiya-koarktaciya-aorty</a:t>
            </a:r>
            <a:r>
              <a:rPr lang="ru-RU" sz="59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5900" dirty="0">
                <a:latin typeface="Times New Roman" panose="02020603050405020304" pitchFamily="18" charset="0"/>
                <a:cs typeface="Times New Roman" pitchFamily="18" charset="0"/>
                <a:hlinkClick r:id="rId4"/>
              </a:rPr>
              <a:t>7. </a:t>
            </a:r>
            <a:r>
              <a:rPr lang="en-US" sz="5900" dirty="0">
                <a:latin typeface="Times New Roman" panose="02020603050405020304" pitchFamily="18" charset="0"/>
                <a:cs typeface="Times New Roman" pitchFamily="18" charset="0"/>
                <a:hlinkClick r:id="rId4"/>
              </a:rPr>
              <a:t>https://www.pirogov-center.ru/specialist/diseases/</a:t>
            </a:r>
            <a:endParaRPr lang="ru-RU" sz="5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anose="020B0604020202020204" pitchFamily="34" charset="0"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10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E3353-CD61-A1EE-A31A-2276C8EED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2FB4C-E585-A784-D4CA-6EA271F9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55" y="365126"/>
            <a:ext cx="10594145" cy="577410"/>
          </a:xfrm>
        </p:spPr>
        <p:txBody>
          <a:bodyPr>
            <a:normAutofit/>
          </a:bodyPr>
          <a:lstStyle/>
          <a:p>
            <a:pPr algn="ctr"/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Структура делового письма и его реквизиты - презентация онлайн">
            <a:extLst>
              <a:ext uri="{FF2B5EF4-FFF2-40B4-BE49-F238E27FC236}">
                <a16:creationId xmlns:a16="http://schemas.microsoft.com/office/drawing/2014/main" id="{85F01F9D-34D6-07F2-561E-CB6D7CCDC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97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C45C3-ECBE-66CE-0AF3-DD3FAD1FE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8DDF9-98B2-1BEE-EB39-37D1B7E5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22" y="549275"/>
            <a:ext cx="6260123" cy="5774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Коарктация</a:t>
            </a:r>
            <a:r>
              <a:rPr lang="ru-RU" sz="3600" b="1" dirty="0">
                <a:solidFill>
                  <a:srgbClr val="FF0000"/>
                </a:solidFill>
              </a:rPr>
              <a:t> аорты</a:t>
            </a:r>
            <a:endParaRPr lang="x-none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656611-8ADA-E7E8-F4D3-564CAE79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228" y="1266093"/>
            <a:ext cx="6227296" cy="504263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>
                <a:solidFill>
                  <a:srgbClr val="202124"/>
                </a:solidFill>
              </a:rPr>
              <a:t>    Врожденное сужение нисходящей аорты, степень которого бывает различной и может достигать полного перерыва аорты. </a:t>
            </a:r>
          </a:p>
          <a:p>
            <a:pPr marL="0" indent="0">
              <a:buNone/>
            </a:pPr>
            <a:r>
              <a:rPr lang="ru-RU" sz="2300" dirty="0"/>
              <a:t>    В норме у плода в области отхождения открытого артериального протока (ОАП) имеется физиологическое сужение – перешеек аорты. </a:t>
            </a:r>
          </a:p>
          <a:p>
            <a:pPr marL="0" indent="0">
              <a:buNone/>
            </a:pPr>
            <a:r>
              <a:rPr lang="ru-RU" sz="2300" dirty="0"/>
              <a:t>    После рождения ребенка ОАП закрывается, аорта на уровне перешейка расширяется. </a:t>
            </a:r>
          </a:p>
          <a:p>
            <a:pPr marL="0" indent="0">
              <a:buNone/>
            </a:pPr>
            <a:r>
              <a:rPr lang="ru-RU" sz="2300" dirty="0"/>
              <a:t>   В противном случае в области перешейка формируется </a:t>
            </a:r>
            <a:r>
              <a:rPr lang="ru-RU" sz="2300" dirty="0" err="1"/>
              <a:t>коарктация</a:t>
            </a:r>
            <a:r>
              <a:rPr lang="ru-RU" sz="2300" dirty="0"/>
              <a:t> аорты (90% от всех случаев </a:t>
            </a:r>
            <a:r>
              <a:rPr lang="ru-RU" sz="2300" dirty="0" err="1"/>
              <a:t>коарктации</a:t>
            </a:r>
            <a:r>
              <a:rPr lang="ru-RU" sz="2300" dirty="0"/>
              <a:t> аорты).</a:t>
            </a:r>
          </a:p>
          <a:p>
            <a:pPr marL="0" indent="0">
              <a:buNone/>
            </a:pPr>
            <a:endParaRPr lang="x-none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347CE2-FD68-663C-42DA-0F83A8106039}"/>
              </a:ext>
            </a:extLst>
          </p:cNvPr>
          <p:cNvSpPr/>
          <p:nvPr/>
        </p:nvSpPr>
        <p:spPr>
          <a:xfrm>
            <a:off x="6408860" y="5908615"/>
            <a:ext cx="50878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/>
              <a:t>Рисунок: </a:t>
            </a:r>
            <a:r>
              <a:rPr lang="en-US" sz="1000" i="1" dirty="0">
                <a:hlinkClick r:id="rId2"/>
              </a:rPr>
              <a:t>https://probolezny.ru/koarktaciya-aorty/</a:t>
            </a:r>
            <a:r>
              <a:rPr lang="ru-RU" sz="1000" i="1" dirty="0"/>
              <a:t>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b="4124"/>
          <a:stretch/>
        </p:blipFill>
        <p:spPr>
          <a:xfrm>
            <a:off x="7478183" y="1343783"/>
            <a:ext cx="3581015" cy="39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9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C45C3-ECBE-66CE-0AF3-DD3FAD1FE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E0FAD81-8195-E3DC-2EB7-14D1924E1CA4}"/>
              </a:ext>
            </a:extLst>
          </p:cNvPr>
          <p:cNvGrpSpPr/>
          <p:nvPr/>
        </p:nvGrpSpPr>
        <p:grpSpPr>
          <a:xfrm>
            <a:off x="905021" y="549275"/>
            <a:ext cx="10381958" cy="5189709"/>
            <a:chOff x="-402101" y="632366"/>
            <a:chExt cx="10733650" cy="3826511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883651A3-1306-5232-E422-2706A10B00FB}"/>
                </a:ext>
              </a:extLst>
            </p:cNvPr>
            <p:cNvSpPr/>
            <p:nvPr/>
          </p:nvSpPr>
          <p:spPr>
            <a:xfrm>
              <a:off x="-402101" y="1082631"/>
              <a:ext cx="10733650" cy="33762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x-none" dirty="0"/>
            </a:p>
          </p:txBody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DEA45B04-B4D7-4BAD-51ED-23D7073846BD}"/>
                </a:ext>
              </a:extLst>
            </p:cNvPr>
            <p:cNvSpPr txBox="1"/>
            <p:nvPr/>
          </p:nvSpPr>
          <p:spPr>
            <a:xfrm>
              <a:off x="3313213" y="632366"/>
              <a:ext cx="3172577" cy="329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x-none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195755" y="1464839"/>
            <a:ext cx="100411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t">
              <a:spcBef>
                <a:spcPts val="600"/>
              </a:spcBef>
              <a:spcAft>
                <a:spcPts val="600"/>
              </a:spcAft>
            </a:pPr>
            <a:r>
              <a:rPr lang="ru-RU" sz="2400" b="0" i="0" dirty="0">
                <a:solidFill>
                  <a:srgbClr val="000000"/>
                </a:solidFill>
                <a:effectLst/>
                <a:latin typeface="REG"/>
              </a:rPr>
              <a:t>    Частота встречаемости данного заболевания варьирует в диапазоне</a:t>
            </a:r>
          </a:p>
          <a:p>
            <a:pPr algn="l" fontAlgn="t">
              <a:spcBef>
                <a:spcPts val="600"/>
              </a:spcBef>
              <a:spcAft>
                <a:spcPts val="600"/>
              </a:spcAft>
            </a:pPr>
            <a:r>
              <a:rPr lang="ru-RU" sz="2400" b="0" i="0" dirty="0">
                <a:solidFill>
                  <a:srgbClr val="000000"/>
                </a:solidFill>
                <a:effectLst/>
                <a:latin typeface="REG"/>
              </a:rPr>
              <a:t>от 2 до 6 больных на 1000 живорожденных, что составляет около 6 % среди всех ВПС, среди критических ВПС до 10% и занимает 4 место по частоте встречаемости. Это объясняется ранним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EG"/>
              </a:rPr>
              <a:t>возникнованием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EG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EG"/>
              </a:rPr>
              <a:t>гемодинмических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EG"/>
              </a:rPr>
              <a:t> проблем при данном пороке. В 59 % случаев преобладают мальчики</a:t>
            </a:r>
            <a:endParaRPr lang="ru-RU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    В изолированном виде порок встречается нечасто (в 18% случаев). Обычно он сочетается с другими аномалиями (двустворчатый аортальный клапан, открытый артериальный проток, дефект межжелудочковой перегородки и другие).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31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159696"/>
            <a:ext cx="609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8AD6F1C-EABA-C38E-D731-99D1045CE764}"/>
              </a:ext>
            </a:extLst>
          </p:cNvPr>
          <p:cNvSpPr txBox="1">
            <a:spLocks/>
          </p:cNvSpPr>
          <p:nvPr/>
        </p:nvSpPr>
        <p:spPr>
          <a:xfrm>
            <a:off x="902530" y="549275"/>
            <a:ext cx="10594145" cy="577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Анатомия</a:t>
            </a:r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FEFE2F-E482-F3D7-7ABF-6D5C33F16E3B}"/>
              </a:ext>
            </a:extLst>
          </p:cNvPr>
          <p:cNvSpPr/>
          <p:nvPr/>
        </p:nvSpPr>
        <p:spPr>
          <a:xfrm>
            <a:off x="7877908" y="6062504"/>
            <a:ext cx="37404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Рисунок: </a:t>
            </a:r>
            <a:r>
              <a:rPr lang="en-US" sz="1000" i="1" dirty="0">
                <a:hlinkClick r:id="rId2"/>
              </a:rPr>
              <a:t>https://studme.org/386980/meditsina/koarktatsiya_aorty</a:t>
            </a:r>
            <a:r>
              <a:rPr lang="ru-RU" sz="1000" i="1" dirty="0"/>
              <a:t> </a:t>
            </a:r>
            <a:r>
              <a:rPr lang="en-US" sz="1000" i="1" dirty="0"/>
              <a:t> </a:t>
            </a:r>
            <a:r>
              <a:rPr lang="ru-RU" sz="1000" i="1" dirty="0"/>
              <a:t> </a:t>
            </a:r>
            <a:r>
              <a:rPr lang="en-US" sz="1000" i="1" dirty="0"/>
              <a:t>  </a:t>
            </a:r>
            <a:r>
              <a:rPr lang="ru-RU" sz="1000" i="1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062" y="1589595"/>
            <a:ext cx="9114094" cy="37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9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EhQAADkAAABvNgAA8AMAABAAAAAmAAAACAAAAP//////////MAAAABQAAAAAAAAAAAD//wAAAQAAAP//AAABAA=="/>
              </a:ext>
            </a:extLst>
          </p:cNvSpPr>
          <p:nvPr/>
        </p:nvSpPr>
        <p:spPr>
          <a:xfrm>
            <a:off x="3234494" y="0"/>
            <a:ext cx="5586095" cy="60388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lang="ru-RU" sz="24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Генез коарктации аорты</a:t>
            </a:r>
            <a:endParaRPr sz="2400" b="1" cap="none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Прямоугольник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wAMAAGUEAAC5RgAAeQcAABAAAAAmAAAACAAAAP//////////MAAAABQAAAAAAAAAAAD//wAAAQAAAP//AAABAA=="/>
              </a:ext>
            </a:extLst>
          </p:cNvSpPr>
          <p:nvPr/>
        </p:nvSpPr>
        <p:spPr>
          <a:xfrm>
            <a:off x="942534" y="620712"/>
            <a:ext cx="10227213" cy="9267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indent="0" algn="l">
              <a:buNone/>
            </a:pP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збыточное количество гиалуронового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экстрацеллюлярного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матрикса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дуктального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происхождения в субэндотелиальном слое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интимы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участка аорты, непосредственно прилегающего к устью ОАП</a:t>
            </a:r>
          </a:p>
        </p:txBody>
      </p:sp>
      <p:sp>
        <p:nvSpPr>
          <p:cNvPr id="10" name="Прямоугольник 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YAkAABUgAACgQQAAKCMAABAAAAAmAAAACAAAAP//////////MAAAABQAAAAAAAAAAAD//wAAAQAAAP//AAABAA=="/>
              </a:ext>
            </a:extLst>
          </p:cNvSpPr>
          <p:nvPr/>
        </p:nvSpPr>
        <p:spPr>
          <a:xfrm>
            <a:off x="1434904" y="5658387"/>
            <a:ext cx="9174481" cy="4997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lang="ru-RU" sz="2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бразование характерной мембраны в просвете аорты («созревание» КА).</a:t>
            </a:r>
            <a:endParaRPr sz="2200" cap="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Прямоугольник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AAAAAKsJAAAASwAAvwwAABAAAAAmAAAACAAAAP//////////MAAAABQAAAAAAAAAAAD//wAAAQAAAP//AAABAA=="/>
              </a:ext>
            </a:extLst>
          </p:cNvSpPr>
          <p:nvPr/>
        </p:nvSpPr>
        <p:spPr>
          <a:xfrm>
            <a:off x="1221544" y="1645919"/>
            <a:ext cx="9636369" cy="5908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после рождения происходит прирост парциального давления кислорода в крови и снижение уровня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хорионального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простагландина Е2</a:t>
            </a:r>
            <a:endParaRPr sz="2000" cap="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Прямоугольник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hwAAALAbAADjSQAAwx4AABAAAAAmAAAACAAAAP//////////MAAAABQAAAAAAAAAAAD//wAAAQAAAP//AAABAA=="/>
              </a:ext>
            </a:extLst>
          </p:cNvSpPr>
          <p:nvPr/>
        </p:nvSpPr>
        <p:spPr>
          <a:xfrm>
            <a:off x="1250339" y="4936979"/>
            <a:ext cx="9691321" cy="6338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lang="ru-RU" sz="2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Соединительнотканный метаморфоз (уплотнение и сокращение в объеме) этой ткани </a:t>
            </a:r>
            <a:r>
              <a:rPr lang="ru-RU" sz="2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дуктального</a:t>
            </a:r>
            <a:r>
              <a:rPr lang="ru-RU" sz="2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происхождения</a:t>
            </a:r>
            <a:endParaRPr sz="2200" cap="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Прямоугольник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OwEAALsXAADjSQAAzxoAABAAAAAmAAAACAAAAP//////////MAAAABQAAAAAAAAAAAD//wAAAQAAAP//AAABAA=="/>
              </a:ext>
            </a:extLst>
          </p:cNvSpPr>
          <p:nvPr/>
        </p:nvSpPr>
        <p:spPr>
          <a:xfrm>
            <a:off x="2208628" y="3628976"/>
            <a:ext cx="7723163" cy="5003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indent="0" algn="l">
              <a:buNone/>
            </a:pPr>
            <a:r>
              <a:rPr lang="ru-RU" sz="21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1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арастает обструкция кровотоку, вплоть до полной окклюзии.</a:t>
            </a:r>
          </a:p>
        </p:txBody>
      </p:sp>
      <p:sp>
        <p:nvSpPr>
          <p:cNvPr id="7" name="Прямоугольник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YAkAADcUAACgQQAASxcAABAAAAAmAAAACAAAAP//////////MAAAABQAAAAAAAAAAAD//wAAAQAAAP//AAABAA=="/>
              </a:ext>
            </a:extLst>
          </p:cNvSpPr>
          <p:nvPr/>
        </p:nvSpPr>
        <p:spPr>
          <a:xfrm>
            <a:off x="3291840" y="3018839"/>
            <a:ext cx="5608320" cy="5003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lang="ru-RU" sz="2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рогрессивно сокращается просвет сосуда</a:t>
            </a:r>
            <a:endParaRPr sz="2200" b="1" cap="none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Прямоугольник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7gIAACQRAAAgSQAANxQAABAAAAAmAAAACAAAAP//////////MAAAABQAAAAAAAAAAAD//wAAAQAAAP//AAABAA=="/>
              </a:ext>
            </a:extLst>
          </p:cNvSpPr>
          <p:nvPr/>
        </p:nvSpPr>
        <p:spPr>
          <a:xfrm>
            <a:off x="1199417" y="4207218"/>
            <a:ext cx="9793165" cy="61800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lang="ru-RU" sz="21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1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игрирация</a:t>
            </a:r>
            <a:r>
              <a:rPr lang="ru-RU" sz="21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неоинтиму</a:t>
            </a:r>
            <a:r>
              <a:rPr lang="ru-RU" sz="21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недифференцированных предшественников гладкомышечных клеток, преобразовавшихся в фибробласты</a:t>
            </a:r>
            <a:endParaRPr sz="2100" cap="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Прямоугольник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IMQDgAe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IMQDgB/f38AlpaWA8zMzADAwP8Af39/AAAAAAAAAAAAAAAAAAAAAAAAAAAAIQAAABgAAAAUAAAAYAkAABAOAACgQQAAJBEAABAAAAAmAAAACAAAAP//////////MAAAABQAAAAAAAAAAAD//wAAAQAAAP//AAABAA=="/>
              </a:ext>
            </a:extLst>
          </p:cNvSpPr>
          <p:nvPr/>
        </p:nvSpPr>
        <p:spPr>
          <a:xfrm>
            <a:off x="1111348" y="2314136"/>
            <a:ext cx="10016197" cy="6260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родукция и накопление в субэндотелиальном слое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интимы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гиалуронового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экстрацеллюлярного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матрикса («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неоинтимы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sz="2000" cap="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605" y="661072"/>
            <a:ext cx="5350790" cy="74208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Гемодинамика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04626682"/>
              </p:ext>
            </p:extLst>
          </p:nvPr>
        </p:nvGraphicFramePr>
        <p:xfrm>
          <a:off x="844062" y="1463039"/>
          <a:ext cx="10297550" cy="5247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95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18" y="-235478"/>
            <a:ext cx="9813785" cy="128089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ЭКГ-картина гипертрофии и дилатации ЛЖ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32115" y="1587987"/>
            <a:ext cx="2801256" cy="1968013"/>
            <a:chOff x="1816707" y="2762173"/>
            <a:chExt cx="2682211" cy="2010721"/>
          </a:xfrm>
        </p:grpSpPr>
        <p:sp>
          <p:nvSpPr>
            <p:cNvPr id="7" name="Прямоугольник 6"/>
            <p:cNvSpPr/>
            <p:nvPr/>
          </p:nvSpPr>
          <p:spPr>
            <a:xfrm rot="5400000">
              <a:off x="2323231" y="2823816"/>
              <a:ext cx="322954" cy="1996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816707" y="2763440"/>
              <a:ext cx="2682211" cy="2009454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2817" tIns="202817" rIns="202817" bIns="202817" numCol="1" spcCol="1270" anchor="ctr" anchorCtr="0">
              <a:noAutofit/>
            </a:bodyPr>
            <a:lstStyle/>
            <a:p>
              <a:pPr lvl="0"/>
              <a:r>
                <a: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Объемная перегрузка ЛЖ, гипертрофия, затем дилатация </a:t>
              </a:r>
            </a:p>
          </p:txBody>
        </p:sp>
      </p:grpSp>
      <p:sp>
        <p:nvSpPr>
          <p:cNvPr id="24" name="Стрелка вправо 23"/>
          <p:cNvSpPr/>
          <p:nvPr/>
        </p:nvSpPr>
        <p:spPr>
          <a:xfrm>
            <a:off x="453265" y="2892071"/>
            <a:ext cx="563806" cy="4873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4B6D6F-7016-B55B-CD63-AD34588C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215" y="882364"/>
            <a:ext cx="3767579" cy="37815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0AA8B3-9AF2-FE72-F067-2776D342C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645" y="840312"/>
            <a:ext cx="3894161" cy="393664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F9F7422E-731F-14C8-B6EB-A302E57006CF}"/>
              </a:ext>
            </a:extLst>
          </p:cNvPr>
          <p:cNvSpPr txBox="1">
            <a:spLocks/>
          </p:cNvSpPr>
          <p:nvPr/>
        </p:nvSpPr>
        <p:spPr>
          <a:xfrm>
            <a:off x="4176216" y="4740823"/>
            <a:ext cx="7130414" cy="20052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 ЭОС влево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ГЛЖ: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инд. Соколова-Лайона (з.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1/2) &gt; 35 мм.;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корнельский инд.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20 мм. для ж. и 28 мм. для м.; з.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отв.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11 мм.;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отв. + з.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отв. &gt; 25 мм.;</a:t>
            </a:r>
          </a:p>
          <a:p>
            <a:pPr marL="612266" indent="-612266">
              <a:buFont typeface="Arial" panose="020B0604020202020204" pitchFamily="34" charset="0"/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2266" indent="-612266">
              <a:buFont typeface="Arial" panose="020B0604020202020204" pitchFamily="34" charset="0"/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2266" indent="-612266">
              <a:buFont typeface="Arial" panose="020B0604020202020204" pitchFamily="34" charset="0"/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id="{F0289EF0-5993-F00F-927A-ECCE089F44D8}"/>
              </a:ext>
            </a:extLst>
          </p:cNvPr>
          <p:cNvSpPr txBox="1">
            <a:spLocks/>
          </p:cNvSpPr>
          <p:nvPr/>
        </p:nvSpPr>
        <p:spPr>
          <a:xfrm>
            <a:off x="8516071" y="6243142"/>
            <a:ext cx="10881013" cy="17116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5/6</a:t>
            </a:r>
          </a:p>
          <a:p>
            <a:pPr marL="612266" indent="-612266">
              <a:buFont typeface="Arial" panose="020B0604020202020204" pitchFamily="34" charset="0"/>
              <a:buNone/>
            </a:pP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2266" indent="-612266">
              <a:buFont typeface="Arial" panose="020B0604020202020204" pitchFamily="34" charset="0"/>
              <a:buNone/>
            </a:pP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EA9AF19-1E2B-FAEE-A200-17F947F60917}"/>
              </a:ext>
            </a:extLst>
          </p:cNvPr>
          <p:cNvSpPr/>
          <p:nvPr/>
        </p:nvSpPr>
        <p:spPr>
          <a:xfrm rot="5153202" flipV="1">
            <a:off x="4119157" y="1263708"/>
            <a:ext cx="555649" cy="226704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3B19B92-24C1-84DC-B325-F32233013237}"/>
              </a:ext>
            </a:extLst>
          </p:cNvPr>
          <p:cNvSpPr/>
          <p:nvPr/>
        </p:nvSpPr>
        <p:spPr>
          <a:xfrm rot="5153202" flipV="1">
            <a:off x="4148685" y="4059501"/>
            <a:ext cx="513012" cy="249734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181FA33-D8DD-F91F-3830-B8018BE4F879}"/>
              </a:ext>
            </a:extLst>
          </p:cNvPr>
          <p:cNvSpPr/>
          <p:nvPr/>
        </p:nvSpPr>
        <p:spPr>
          <a:xfrm rot="5153202" flipV="1">
            <a:off x="5950231" y="2439690"/>
            <a:ext cx="555649" cy="226704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F547B87-0175-7B6B-5C70-3070920CBCA3}"/>
              </a:ext>
            </a:extLst>
          </p:cNvPr>
          <p:cNvSpPr/>
          <p:nvPr/>
        </p:nvSpPr>
        <p:spPr>
          <a:xfrm rot="5400000" flipV="1">
            <a:off x="7941272" y="1472233"/>
            <a:ext cx="754587" cy="231507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0DD303D-F29D-1BE3-C95E-6DA974B6EC23}"/>
              </a:ext>
            </a:extLst>
          </p:cNvPr>
          <p:cNvSpPr/>
          <p:nvPr/>
        </p:nvSpPr>
        <p:spPr>
          <a:xfrm rot="5153202" flipV="1">
            <a:off x="8740376" y="3782237"/>
            <a:ext cx="666476" cy="271163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D86BDE8-B71F-A70A-2055-32D8104320FC}"/>
              </a:ext>
            </a:extLst>
          </p:cNvPr>
          <p:cNvSpPr/>
          <p:nvPr/>
        </p:nvSpPr>
        <p:spPr>
          <a:xfrm rot="5153202" flipV="1">
            <a:off x="9824876" y="3871162"/>
            <a:ext cx="724338" cy="259360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B24015D-C965-BFB7-0FBA-5005B590D2D9}"/>
              </a:ext>
            </a:extLst>
          </p:cNvPr>
          <p:cNvSpPr/>
          <p:nvPr/>
        </p:nvSpPr>
        <p:spPr>
          <a:xfrm rot="5153202" flipV="1">
            <a:off x="9961270" y="1378781"/>
            <a:ext cx="362584" cy="222199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5595083-A899-3247-6E72-161B885BF258}"/>
              </a:ext>
            </a:extLst>
          </p:cNvPr>
          <p:cNvSpPr/>
          <p:nvPr/>
        </p:nvSpPr>
        <p:spPr>
          <a:xfrm rot="5153202" flipV="1">
            <a:off x="8195501" y="2962015"/>
            <a:ext cx="170556" cy="196987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353A50D-FE22-B081-BDB4-47EAD17E58F4}"/>
              </a:ext>
            </a:extLst>
          </p:cNvPr>
          <p:cNvSpPr/>
          <p:nvPr/>
        </p:nvSpPr>
        <p:spPr>
          <a:xfrm rot="5400000" flipV="1">
            <a:off x="9901704" y="2711610"/>
            <a:ext cx="616426" cy="242877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24B585E-CDA2-5E60-4668-44098AFC160E}"/>
              </a:ext>
            </a:extLst>
          </p:cNvPr>
          <p:cNvSpPr/>
          <p:nvPr/>
        </p:nvSpPr>
        <p:spPr>
          <a:xfrm>
            <a:off x="695325" y="6087857"/>
            <a:ext cx="3425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Рисунок: </a:t>
            </a:r>
            <a:r>
              <a: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«Электрокардиограмма: анализ и интерпретация» А.В. </a:t>
            </a:r>
            <a:r>
              <a:rPr lang="ru-RU" alt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Струтынский</a:t>
            </a:r>
            <a:r>
              <a: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2023 г.</a:t>
            </a:r>
          </a:p>
          <a:p>
            <a:endParaRPr lang="ru-RU" sz="800" i="1" dirty="0"/>
          </a:p>
        </p:txBody>
      </p:sp>
    </p:spTree>
    <p:extLst>
      <p:ext uri="{BB962C8B-B14F-4D97-AF65-F5344CB8AC3E}">
        <p14:creationId xmlns:p14="http://schemas.microsoft.com/office/powerpoint/2010/main" val="260273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IwIAAM0iAAAiSgAAZCkAAAAAAAAmAAAACAAAAP//////////MAAAABQAAAAAAAAAAAD//wAAAQAAAP//AAABAA=="/>
              </a:ext>
            </a:extLst>
          </p:cNvSpPr>
          <p:nvPr/>
        </p:nvSpPr>
        <p:spPr>
          <a:xfrm>
            <a:off x="6077243" y="6137299"/>
            <a:ext cx="5419432" cy="3428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r">
              <a:defRPr sz="900" cap="none"/>
            </a:pPr>
            <a:r>
              <a:rPr lang="ru-RU" dirty="0"/>
              <a:t>Рисунок</a:t>
            </a:r>
            <a:r>
              <a:rPr dirty="0"/>
              <a:t>:</a:t>
            </a:r>
            <a:r>
              <a:rPr lang="ru-RU" dirty="0"/>
              <a:t> </a:t>
            </a:r>
            <a:r>
              <a:rPr lang="en-US" dirty="0">
                <a:hlinkClick r:id="rId2"/>
              </a:rPr>
              <a:t>http://symptominfo.ru/article/doc/101/</a:t>
            </a:r>
            <a:r>
              <a:rPr lang="ru-RU" dirty="0"/>
              <a:t>    </a:t>
            </a:r>
            <a:endParaRPr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2A709EF-18B1-1014-D59B-F00D0BF1BD46}"/>
              </a:ext>
            </a:extLst>
          </p:cNvPr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WQEAAKQBAADBRwAA7wUAABAAAAAmAAAACAAAAP//////////MAAAABQAAAAAAAAAAAD//wAAAQAAAP//AAABAA=="/>
              </a:ext>
            </a:extLst>
          </p:cNvSpPr>
          <p:nvPr/>
        </p:nvSpPr>
        <p:spPr>
          <a:xfrm>
            <a:off x="373380" y="620713"/>
            <a:ext cx="11445240" cy="6978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</a:rPr>
              <a:t>Рентген-картина </a:t>
            </a:r>
            <a:r>
              <a:rPr lang="ru-RU" sz="2800" b="1" dirty="0" err="1">
                <a:solidFill>
                  <a:srgbClr val="FF0000"/>
                </a:solidFill>
              </a:rPr>
              <a:t>коарктации</a:t>
            </a:r>
            <a:r>
              <a:rPr lang="ru-RU" sz="2800" b="1" dirty="0">
                <a:solidFill>
                  <a:srgbClr val="FF0000"/>
                </a:solidFill>
              </a:rPr>
              <a:t> аорты</a:t>
            </a:r>
            <a:endParaRPr sz="4800" b="1" cap="none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80A53-6129-EB94-1778-823FE61E4BC5}"/>
              </a:ext>
            </a:extLst>
          </p:cNvPr>
          <p:cNvSpPr txBox="1"/>
          <p:nvPr/>
        </p:nvSpPr>
        <p:spPr>
          <a:xfrm>
            <a:off x="6330460" y="1513843"/>
            <a:ext cx="5011469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FF0000"/>
                </a:solidFill>
              </a:rPr>
              <a:t>К</a:t>
            </a:r>
            <a:r>
              <a:rPr lang="ru-RU" sz="2200" dirty="0">
                <a:solidFill>
                  <a:srgbClr val="FF0000"/>
                </a:solidFill>
                <a:latin typeface="+mn-lt"/>
              </a:rPr>
              <a:t>расные стрелки </a:t>
            </a:r>
            <a:r>
              <a:rPr lang="ru-RU" sz="2200" dirty="0">
                <a:solidFill>
                  <a:srgbClr val="01080F"/>
                </a:solidFill>
                <a:latin typeface="+mn-lt"/>
              </a:rPr>
              <a:t>- </a:t>
            </a:r>
            <a:r>
              <a:rPr lang="ru-RU" sz="2200" dirty="0" err="1">
                <a:solidFill>
                  <a:srgbClr val="01080F"/>
                </a:solidFill>
                <a:latin typeface="+mn-lt"/>
              </a:rPr>
              <a:t>узурации</a:t>
            </a:r>
            <a:r>
              <a:rPr lang="ru-RU" sz="2200" dirty="0">
                <a:solidFill>
                  <a:srgbClr val="01080F"/>
                </a:solidFill>
                <a:latin typeface="+mn-lt"/>
              </a:rPr>
              <a:t> ребер;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FFC000"/>
                </a:solidFill>
              </a:rPr>
              <a:t>ж</a:t>
            </a:r>
            <a:r>
              <a:rPr lang="ru-RU" sz="2200" dirty="0">
                <a:solidFill>
                  <a:srgbClr val="FFC000"/>
                </a:solidFill>
                <a:latin typeface="+mn-lt"/>
              </a:rPr>
              <a:t>елтая стрелка </a:t>
            </a:r>
            <a:r>
              <a:rPr lang="ru-RU" sz="2200" dirty="0">
                <a:solidFill>
                  <a:srgbClr val="01080F"/>
                </a:solidFill>
                <a:latin typeface="+mn-lt"/>
              </a:rPr>
              <a:t>- дуга аорты;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2"/>
                </a:solidFill>
                <a:latin typeface="+mn-lt"/>
              </a:rPr>
              <a:t>синяя стрелка </a:t>
            </a:r>
            <a:r>
              <a:rPr lang="ru-RU" sz="2200" dirty="0">
                <a:solidFill>
                  <a:srgbClr val="01080F"/>
                </a:solidFill>
                <a:latin typeface="+mn-lt"/>
              </a:rPr>
              <a:t>- </a:t>
            </a:r>
            <a:r>
              <a:rPr lang="ru-RU" sz="2200" dirty="0" err="1">
                <a:solidFill>
                  <a:srgbClr val="01080F"/>
                </a:solidFill>
                <a:latin typeface="+mn-lt"/>
              </a:rPr>
              <a:t>коарктация</a:t>
            </a:r>
            <a:r>
              <a:rPr lang="ru-RU" sz="2200" dirty="0">
                <a:solidFill>
                  <a:srgbClr val="01080F"/>
                </a:solidFill>
                <a:latin typeface="+mn-lt"/>
              </a:rPr>
              <a:t> аорты;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B050"/>
                </a:solidFill>
                <a:latin typeface="+mn-lt"/>
              </a:rPr>
              <a:t>зеленая стрелка </a:t>
            </a:r>
            <a:r>
              <a:rPr lang="ru-RU" sz="2200" dirty="0">
                <a:solidFill>
                  <a:srgbClr val="01080F"/>
                </a:solidFill>
                <a:latin typeface="+mn-lt"/>
              </a:rPr>
              <a:t>- </a:t>
            </a:r>
            <a:r>
              <a:rPr lang="ru-RU" sz="2200" dirty="0" err="1">
                <a:solidFill>
                  <a:srgbClr val="01080F"/>
                </a:solidFill>
                <a:latin typeface="+mn-lt"/>
              </a:rPr>
              <a:t>постстенотическое</a:t>
            </a:r>
            <a:r>
              <a:rPr lang="ru-RU" sz="2200" dirty="0">
                <a:solidFill>
                  <a:srgbClr val="01080F"/>
                </a:solidFill>
                <a:latin typeface="+mn-lt"/>
              </a:rPr>
              <a:t> расширение нисходящей грудной аорты)</a:t>
            </a:r>
            <a:endParaRPr lang="x-none" sz="2200" dirty="0">
              <a:solidFill>
                <a:srgbClr val="01080F"/>
              </a:solidFill>
              <a:latin typeface="+mn-lt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A90D153-309D-124A-BC15-825CA3FC69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3345E3-93A7-56F5-73DA-8AE556589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529789"/>
            <a:ext cx="5456419" cy="4083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CE51BC-B4E6-234F-9896-729B9F209A1A}"/>
              </a:ext>
            </a:extLst>
          </p:cNvPr>
          <p:cNvSpPr txBox="1"/>
          <p:nvPr/>
        </p:nvSpPr>
        <p:spPr>
          <a:xfrm>
            <a:off x="6328115" y="3706058"/>
            <a:ext cx="5011469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1080F"/>
                </a:solidFill>
                <a:latin typeface="+mn-lt"/>
              </a:rPr>
              <a:t>Высокой диагностической ценностью обладает метод рентгеновского исследования с контрастированием пищевода, когда выявляется смещение расширенным </a:t>
            </a:r>
            <a:r>
              <a:rPr lang="ru-RU" sz="2000" dirty="0" err="1">
                <a:solidFill>
                  <a:srgbClr val="01080F"/>
                </a:solidFill>
                <a:latin typeface="+mn-lt"/>
              </a:rPr>
              <a:t>постстенотическим</a:t>
            </a:r>
            <a:r>
              <a:rPr lang="ru-RU" sz="2000" dirty="0">
                <a:solidFill>
                  <a:srgbClr val="01080F"/>
                </a:solidFill>
                <a:latin typeface="+mn-lt"/>
              </a:rPr>
              <a:t> (находящимся после сужения) отделом аорты.</a:t>
            </a:r>
            <a:endParaRPr lang="x-none" sz="2000" dirty="0">
              <a:solidFill>
                <a:srgbClr val="01080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wgEAAI8BAADwRAAAAAcAABAAAAAmAAAACAAAAP//////////MAAAABQAAAAAAAAAAAD//wAAAQAAAP//AAABAA=="/>
              </a:ext>
            </a:extLst>
          </p:cNvSpPr>
          <p:nvPr/>
        </p:nvSpPr>
        <p:spPr>
          <a:xfrm>
            <a:off x="2602524" y="436246"/>
            <a:ext cx="5973297" cy="618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  <a:defRPr sz="3600" b="1" cap="none">
                <a:solidFill>
                  <a:srgbClr val="FF0000"/>
                </a:solidFill>
              </a:defRPr>
            </a:pPr>
            <a:r>
              <a:rPr sz="3600" dirty="0"/>
              <a:t>КЛИНИЧЕСКАЯ КАРТИНА</a:t>
            </a:r>
          </a:p>
        </p:txBody>
      </p:sp>
      <p:sp>
        <p:nvSpPr>
          <p:cNvPr id="3" name="TextBox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ZAAAAA0A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AAAAB/f38AlpaWA8zMzADAwP8Af39/AAAAAAAAAAAAAAAAAAAAAAAAAAAAIQAAABgAAAAUAAAAwQAAAIkIAAAkLAAAqxkAAAAAAAAmAAAACAAAAP//////////MAAAABQAAAAAAAAAAAD//wAAAQAAAP//AAABAA=="/>
              </a:ext>
            </a:extLst>
          </p:cNvSpPr>
          <p:nvPr/>
        </p:nvSpPr>
        <p:spPr>
          <a:xfrm>
            <a:off x="956603" y="1359340"/>
            <a:ext cx="10044332" cy="45129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t"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02124"/>
                </a:solidFill>
                <a:latin typeface="-apple-system"/>
              </a:rPr>
              <a:t>г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-apple-system"/>
              </a:rPr>
              <a:t>оловные боли, тяжесть и ощущение пульсации в голове, быстрая умственная утомляемость, ухудшение памяти и зрения, носовые кровотечения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02124"/>
                </a:solidFill>
                <a:latin typeface="-apple-system"/>
              </a:rPr>
              <a:t>б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-apple-system"/>
              </a:rPr>
              <a:t>оли в области сердца, ощущение перебоев, сердцебиение, одышка.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rgbClr val="202124"/>
                </a:solidFill>
                <a:effectLst/>
                <a:latin typeface="-apple-system"/>
              </a:rPr>
              <a:t>Чувство слабости и похолодание нижних конечностей, боли в икроножных мышцах при ходьбе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02124"/>
                </a:solidFill>
                <a:latin typeface="-apple-system"/>
              </a:rPr>
              <a:t>п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-apple-system"/>
              </a:rPr>
              <a:t>ризнаки сердечной недостаточности у новорожденных: утомляемость при кормлении, тахикардия, застойные хрипы в легких, тахипноэ, потливость, медленная прибавка истинного веса.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-apple-system"/>
              </a:rPr>
              <a:t>Гепатомегалия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-apple-system"/>
              </a:rPr>
              <a:t> и периферические отеки при правожелудочковой недостаточности.</a:t>
            </a:r>
          </a:p>
          <a:p>
            <a:pPr marL="609600" indent="-609600">
              <a:buNone/>
              <a:defRPr cap="none">
                <a:solidFill>
                  <a:srgbClr val="000000"/>
                </a:solidFill>
              </a:defRPr>
            </a:pPr>
            <a:endParaRPr sz="2000" dirty="0"/>
          </a:p>
          <a:p>
            <a:pPr marL="609600" indent="-609600">
              <a:buNone/>
              <a:defRPr i="1" cap="none">
                <a:solidFill>
                  <a:srgbClr val="000000"/>
                </a:solidFill>
              </a:defRPr>
            </a:pPr>
            <a:endParaRPr sz="2000" dirty="0"/>
          </a:p>
        </p:txBody>
      </p:sp>
      <p:sp>
        <p:nvSpPr>
          <p:cNvPr id="6" name="Текстовое поле2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8CEAANMlAADeSQAAMCoAAAAAAAAmAAAACAAAAP//////////MAAAABQAAAAAAAAAAAD//wAAAQAAAP//AAABAA=="/>
              </a:ext>
            </a:extLst>
          </p:cNvSpPr>
          <p:nvPr/>
        </p:nvSpPr>
        <p:spPr>
          <a:xfrm>
            <a:off x="5005705" y="5958156"/>
            <a:ext cx="6490970" cy="3505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r">
              <a:spcBef>
                <a:spcPts val="0"/>
              </a:spcBef>
              <a:defRPr sz="900" cap="none">
                <a:solidFill>
                  <a:srgbClr val="000000"/>
                </a:solidFill>
              </a:defRPr>
            </a:pPr>
            <a:r>
              <a:rPr lang="ru-RU" sz="105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протокол диагностики и лечения «</a:t>
            </a:r>
            <a:r>
              <a:rPr lang="ru-RU" sz="105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Коарктация</a:t>
            </a:r>
            <a:r>
              <a:rPr lang="ru-RU" sz="105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аорты у детей» от «18» апреля 2019 года, №62</a:t>
            </a:r>
            <a:endParaRPr sz="105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93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1336</Words>
  <Application>Microsoft Office PowerPoint</Application>
  <PresentationFormat>Широкоэкранный</PresentationFormat>
  <Paragraphs>136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Century Gothic</vt:lpstr>
      <vt:lpstr>REG</vt:lpstr>
      <vt:lpstr>Times New Roman</vt:lpstr>
      <vt:lpstr>Wingdings</vt:lpstr>
      <vt:lpstr>Тема Office</vt:lpstr>
      <vt:lpstr>Презентация PowerPoint</vt:lpstr>
      <vt:lpstr>Коарктация аорты</vt:lpstr>
      <vt:lpstr>Презентация PowerPoint</vt:lpstr>
      <vt:lpstr>Презентация PowerPoint</vt:lpstr>
      <vt:lpstr>Презентация PowerPoint</vt:lpstr>
      <vt:lpstr>Гемодинамика</vt:lpstr>
      <vt:lpstr>ЭКГ-картина гипертрофии и дилатации ЛЖ </vt:lpstr>
      <vt:lpstr>Презентация PowerPoint</vt:lpstr>
      <vt:lpstr>Презентация PowerPoint</vt:lpstr>
      <vt:lpstr>Физикальное обследование</vt:lpstr>
      <vt:lpstr>Физикальное обследование</vt:lpstr>
      <vt:lpstr>Артериальная гипертензия</vt:lpstr>
      <vt:lpstr>ЭХО-картина при коарктации аорты 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Использованная литература: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berik nazar</dc:creator>
  <cp:lastModifiedBy>berik nazar</cp:lastModifiedBy>
  <cp:revision>56</cp:revision>
  <dcterms:created xsi:type="dcterms:W3CDTF">2023-11-20T15:43:14Z</dcterms:created>
  <dcterms:modified xsi:type="dcterms:W3CDTF">2024-12-10T16:10:13Z</dcterms:modified>
</cp:coreProperties>
</file>